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1"/>
  </p:notesMasterIdLst>
  <p:handoutMasterIdLst>
    <p:handoutMasterId r:id="rId42"/>
  </p:handoutMasterIdLst>
  <p:sldIdLst>
    <p:sldId id="269" r:id="rId5"/>
    <p:sldId id="267" r:id="rId6"/>
    <p:sldId id="270" r:id="rId7"/>
    <p:sldId id="271" r:id="rId8"/>
    <p:sldId id="272" r:id="rId9"/>
    <p:sldId id="306" r:id="rId10"/>
    <p:sldId id="258" r:id="rId11"/>
    <p:sldId id="274" r:id="rId12"/>
    <p:sldId id="275" r:id="rId13"/>
    <p:sldId id="276" r:id="rId14"/>
    <p:sldId id="277" r:id="rId15"/>
    <p:sldId id="278" r:id="rId16"/>
    <p:sldId id="279" r:id="rId17"/>
    <p:sldId id="280" r:id="rId18"/>
    <p:sldId id="281" r:id="rId19"/>
    <p:sldId id="282" r:id="rId20"/>
    <p:sldId id="283" r:id="rId21"/>
    <p:sldId id="284" r:id="rId22"/>
    <p:sldId id="296" r:id="rId23"/>
    <p:sldId id="285" r:id="rId24"/>
    <p:sldId id="286" r:id="rId25"/>
    <p:sldId id="291" r:id="rId26"/>
    <p:sldId id="289" r:id="rId27"/>
    <p:sldId id="290" r:id="rId28"/>
    <p:sldId id="288" r:id="rId29"/>
    <p:sldId id="292" r:id="rId30"/>
    <p:sldId id="298" r:id="rId31"/>
    <p:sldId id="293" r:id="rId32"/>
    <p:sldId id="299" r:id="rId33"/>
    <p:sldId id="294" r:id="rId34"/>
    <p:sldId id="300" r:id="rId35"/>
    <p:sldId id="302" r:id="rId36"/>
    <p:sldId id="303" r:id="rId37"/>
    <p:sldId id="304" r:id="rId38"/>
    <p:sldId id="305"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06799F8-075E-4A3A-A7F6-7FBC6576F1A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26" autoAdjust="0"/>
  </p:normalViewPr>
  <p:slideViewPr>
    <p:cSldViewPr snapToGrid="0">
      <p:cViewPr varScale="1">
        <p:scale>
          <a:sx n="105" d="100"/>
          <a:sy n="105" d="100"/>
        </p:scale>
        <p:origin x="132" y="19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47F476-161E-4A04-A0FB-965A0EEB43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2E49AB-875B-42C8-941C-0DE0DBD2D3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6B955-9ABA-47D4-BA0F-43D209E6DE06}" type="datetimeFigureOut">
              <a:rPr lang="en-US" smtClean="0"/>
              <a:t>5/6/2020</a:t>
            </a:fld>
            <a:endParaRPr lang="en-US" dirty="0"/>
          </a:p>
        </p:txBody>
      </p:sp>
      <p:sp>
        <p:nvSpPr>
          <p:cNvPr id="4" name="Footer Placeholder 3">
            <a:extLst>
              <a:ext uri="{FF2B5EF4-FFF2-40B4-BE49-F238E27FC236}">
                <a16:creationId xmlns:a16="http://schemas.microsoft.com/office/drawing/2014/main" id="{23EFBA4A-EC84-4A1C-951D-F76333FEE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085306-E124-4DA3-9455-10E28A78FE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FAA0D8-202C-4D3D-887A-429ECB6FFB65}" type="slidenum">
              <a:rPr lang="en-US" smtClean="0"/>
              <a:t>‹#›</a:t>
            </a:fld>
            <a:endParaRPr lang="en-US" dirty="0"/>
          </a:p>
        </p:txBody>
      </p:sp>
    </p:spTree>
    <p:extLst>
      <p:ext uri="{BB962C8B-B14F-4D97-AF65-F5344CB8AC3E}">
        <p14:creationId xmlns:p14="http://schemas.microsoft.com/office/powerpoint/2010/main" val="2233406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EFED2-25EE-48D3-ACA8-561815046186}"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ECD6-E2E8-4EED-B48B-7964086A3A24}" type="slidenum">
              <a:rPr lang="en-US" smtClean="0"/>
              <a:t>‹#›</a:t>
            </a:fld>
            <a:endParaRPr lang="en-US"/>
          </a:p>
        </p:txBody>
      </p:sp>
    </p:spTree>
    <p:extLst>
      <p:ext uri="{BB962C8B-B14F-4D97-AF65-F5344CB8AC3E}">
        <p14:creationId xmlns:p14="http://schemas.microsoft.com/office/powerpoint/2010/main" val="370209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F8ECD6-E2E8-4EED-B48B-7964086A3A24}" type="slidenum">
              <a:rPr lang="en-US" smtClean="0"/>
              <a:t>36</a:t>
            </a:fld>
            <a:endParaRPr lang="en-US"/>
          </a:p>
        </p:txBody>
      </p:sp>
    </p:spTree>
    <p:extLst>
      <p:ext uri="{BB962C8B-B14F-4D97-AF65-F5344CB8AC3E}">
        <p14:creationId xmlns:p14="http://schemas.microsoft.com/office/powerpoint/2010/main" val="11334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5128" y="1397977"/>
            <a:ext cx="8361229" cy="3007447"/>
          </a:xfrm>
        </p:spPr>
        <p:txBody>
          <a:bodyPr anchor="ctr" anchorCtr="0">
            <a:noAutofit/>
          </a:bodyPr>
          <a:lstStyle>
            <a:lvl1pPr algn="ctr">
              <a:defRPr sz="66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679906" y="4475023"/>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38049E5-7B53-4E85-8972-7D6C4BCE5BB9}" type="slidenum">
              <a:rPr lang="en-US" noProof="0" smtClean="0"/>
              <a:t>‹#›</a:t>
            </a:fld>
            <a:endParaRPr lang="en-US" noProof="0" dirty="0"/>
          </a:p>
        </p:txBody>
      </p:sp>
      <p:sp>
        <p:nvSpPr>
          <p:cNvPr id="13" name="L-Shape 12">
            <a:extLst>
              <a:ext uri="{FF2B5EF4-FFF2-40B4-BE49-F238E27FC236}">
                <a16:creationId xmlns:a16="http://schemas.microsoft.com/office/drawing/2014/main" id="{79965FD7-DA9A-4AFB-B8C8-34AC1FEE9F72}"/>
              </a:ext>
            </a:extLst>
          </p:cNvPr>
          <p:cNvSpPr/>
          <p:nvPr userDrawn="1"/>
        </p:nvSpPr>
        <p:spPr>
          <a:xfrm flipV="1">
            <a:off x="887674" y="726883"/>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5" name="L-Shape 14">
            <a:extLst>
              <a:ext uri="{FF2B5EF4-FFF2-40B4-BE49-F238E27FC236}">
                <a16:creationId xmlns:a16="http://schemas.microsoft.com/office/drawing/2014/main" id="{92465177-72B9-4DCF-8F98-0C79F3EE32EC}"/>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4408489"/>
          </a:xfrm>
          <a:prstGeom prst="corner">
            <a:avLst>
              <a:gd name="adj1" fmla="val 6149"/>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8" y="1685652"/>
            <a:ext cx="3152309" cy="4408489"/>
          </a:xfrm>
          <a:prstGeom prst="corner">
            <a:avLst>
              <a:gd name="adj1" fmla="val 6773"/>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012958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1485900"/>
          </a:xfrm>
        </p:spPr>
        <p:txBody>
          <a:bodyPr>
            <a:normAutofit/>
          </a:bodyPr>
          <a:lstStyle>
            <a:lvl1pPr>
              <a:defRPr sz="4800">
                <a:solidFill>
                  <a:schemeClr val="tx2"/>
                </a:solidFill>
              </a:defRPr>
            </a:lvl1pPr>
          </a:lstStyle>
          <a:p>
            <a:r>
              <a:rPr lang="en-US" noProof="0"/>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8" name="Footer Placeholder 7"/>
          <p:cNvSpPr>
            <a:spLocks noGrp="1"/>
          </p:cNvSpPr>
          <p:nvPr>
            <p:ph type="ftr" sz="quarter" idx="11"/>
          </p:nvPr>
        </p:nvSpPr>
        <p:spPr/>
        <p:txBody>
          <a:bodyPr/>
          <a:lstStyle/>
          <a:p>
            <a:r>
              <a:rPr lang="en-US" noProof="0" dirty="0"/>
              <a:t>Add a footer </a:t>
            </a:r>
          </a:p>
        </p:txBody>
      </p:sp>
      <p:sp>
        <p:nvSpPr>
          <p:cNvPr id="9" name="Slide Number Placeholder 8"/>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11" name="L-Shape 10">
            <a:extLst>
              <a:ext uri="{FF2B5EF4-FFF2-40B4-BE49-F238E27FC236}">
                <a16:creationId xmlns:a16="http://schemas.microsoft.com/office/drawing/2014/main" id="{91236E78-C797-4C31-BA0C-DB193BAF6D2D}"/>
              </a:ext>
            </a:extLst>
          </p:cNvPr>
          <p:cNvSpPr/>
          <p:nvPr userDrawn="1"/>
        </p:nvSpPr>
        <p:spPr>
          <a:xfrm rot="10800000" flipV="1">
            <a:off x="8391654" y="1873024"/>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0" name="L-Shape 9">
            <a:extLst>
              <a:ext uri="{FF2B5EF4-FFF2-40B4-BE49-F238E27FC236}">
                <a16:creationId xmlns:a16="http://schemas.microsoft.com/office/drawing/2014/main" id="{BFA658F0-F295-40A9-8BA8-1F6CBDFBBE09}"/>
              </a:ext>
            </a:extLst>
          </p:cNvPr>
          <p:cNvSpPr/>
          <p:nvPr userDrawn="1"/>
        </p:nvSpPr>
        <p:spPr>
          <a:xfrm flipH="1">
            <a:off x="8152968" y="1752327"/>
            <a:ext cx="3152309" cy="4408489"/>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4007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57254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7" name="Text Placeholder 6">
            <a:extLst>
              <a:ext uri="{FF2B5EF4-FFF2-40B4-BE49-F238E27FC236}">
                <a16:creationId xmlns:a16="http://schemas.microsoft.com/office/drawing/2014/main" id="{CAFD1631-6749-4027-9415-B72D163BBD58}"/>
              </a:ext>
            </a:extLst>
          </p:cNvPr>
          <p:cNvSpPr>
            <a:spLocks noGrp="1"/>
          </p:cNvSpPr>
          <p:nvPr>
            <p:ph type="body" sz="quarter" idx="13"/>
          </p:nvPr>
        </p:nvSpPr>
        <p:spPr>
          <a:xfrm>
            <a:off x="1560471" y="2297695"/>
            <a:ext cx="9071059" cy="2767600"/>
          </a:xfrm>
        </p:spPr>
        <p:txBody>
          <a:bodyPr anchor="ctr"/>
          <a:lstStyle>
            <a:lvl1pPr marL="0" indent="0" algn="ctr">
              <a:buNone/>
              <a:defRPr sz="6000"/>
            </a:lvl1pPr>
          </a:lstStyle>
          <a:p>
            <a:pPr lvl="0"/>
            <a:r>
              <a:rPr lang="en-US" noProof="0"/>
              <a:t>Edit Master text styles</a:t>
            </a:r>
          </a:p>
        </p:txBody>
      </p:sp>
    </p:spTree>
    <p:extLst>
      <p:ext uri="{BB962C8B-B14F-4D97-AF65-F5344CB8AC3E}">
        <p14:creationId xmlns:p14="http://schemas.microsoft.com/office/powerpoint/2010/main" val="226610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3" name="Footer Placeholder 2"/>
          <p:cNvSpPr>
            <a:spLocks noGrp="1"/>
          </p:cNvSpPr>
          <p:nvPr>
            <p:ph type="ftr" sz="quarter" idx="11"/>
          </p:nvPr>
        </p:nvSpPr>
        <p:spPr/>
        <p:txBody>
          <a:bodyPr/>
          <a:lstStyle/>
          <a:p>
            <a:r>
              <a:rPr lang="en-US" noProof="0" dirty="0"/>
              <a:t>Add a footer </a:t>
            </a:r>
          </a:p>
        </p:txBody>
      </p:sp>
      <p:sp>
        <p:nvSpPr>
          <p:cNvPr id="4" name="Slide Number Placeholder 3"/>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399014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Second Option">
    <p:bg bwMode="grayWhite">
      <p:bgPr>
        <a:gradFill flip="none" rotWithShape="1">
          <a:gsLst>
            <a:gs pos="0">
              <a:schemeClr val="tx2">
                <a:lumMod val="50000"/>
              </a:schemeClr>
            </a:gs>
            <a:gs pos="34000">
              <a:schemeClr val="tx2"/>
            </a:gs>
            <a:gs pos="66000">
              <a:schemeClr val="tx2">
                <a:lumMod val="75000"/>
              </a:schemeClr>
            </a:gs>
            <a:gs pos="97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10" name="L-Shape 9">
            <a:extLst>
              <a:ext uri="{FF2B5EF4-FFF2-40B4-BE49-F238E27FC236}">
                <a16:creationId xmlns:a16="http://schemas.microsoft.com/office/drawing/2014/main" id="{13412040-642F-40C5-8AB5-C0E8D41B481B}"/>
              </a:ext>
            </a:extLst>
          </p:cNvPr>
          <p:cNvSpPr/>
          <p:nvPr userDrawn="1"/>
        </p:nvSpPr>
        <p:spPr>
          <a:xfrm flipV="1">
            <a:off x="870090" y="709300"/>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9" name="Rectangle 8" title="Side bar">
            <a:extLst>
              <a:ext uri="{FF2B5EF4-FFF2-40B4-BE49-F238E27FC236}">
                <a16:creationId xmlns:a16="http://schemas.microsoft.com/office/drawing/2014/main" id="{BADD331D-DA8D-4D47-A2BB-F4875FDB16A4}"/>
              </a:ext>
            </a:extLst>
          </p:cNvPr>
          <p:cNvSpPr/>
          <p:nvPr userDrawn="1"/>
        </p:nvSpPr>
        <p:spPr>
          <a:xfrm rot="5400000">
            <a:off x="5791174" y="457175"/>
            <a:ext cx="609651" cy="12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397977" y="1151796"/>
            <a:ext cx="9504485" cy="3007447"/>
          </a:xfrm>
        </p:spPr>
        <p:txBody>
          <a:bodyPr anchor="ctr" anchorCtr="0">
            <a:noAutofit/>
          </a:bodyPr>
          <a:lstStyle>
            <a:lvl1pPr algn="ctr">
              <a:defRPr sz="6600" cap="none" baseline="0">
                <a:solidFill>
                  <a:schemeClr val="bg1"/>
                </a:solidFill>
              </a:defRPr>
            </a:lvl1pPr>
          </a:lstStyle>
          <a:p>
            <a:r>
              <a:rPr lang="en-US" noProof="0"/>
              <a:t>Click To Edit Master Title Style</a:t>
            </a:r>
          </a:p>
        </p:txBody>
      </p:sp>
      <p:sp>
        <p:nvSpPr>
          <p:cNvPr id="3" name="Subtitle 2"/>
          <p:cNvSpPr>
            <a:spLocks noGrp="1"/>
          </p:cNvSpPr>
          <p:nvPr>
            <p:ph type="subTitle" idx="1"/>
          </p:nvPr>
        </p:nvSpPr>
        <p:spPr>
          <a:xfrm>
            <a:off x="1397977" y="4897053"/>
            <a:ext cx="9504485" cy="1086237"/>
          </a:xfrm>
        </p:spPr>
        <p:txBody>
          <a:bodyPr>
            <a:normAutofit/>
          </a:bodyPr>
          <a:lstStyle>
            <a:lvl1pPr marL="0" indent="0" algn="ctr">
              <a:lnSpc>
                <a:spcPct val="112000"/>
              </a:lnSpc>
              <a:spcBef>
                <a:spcPts val="0"/>
              </a:spcBef>
              <a:spcAft>
                <a:spcPts val="0"/>
              </a:spcAft>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bg1"/>
                </a:solidFill>
              </a:defRPr>
            </a:lvl1pPr>
          </a:lstStyle>
          <a:p>
            <a:fld id="{3B77EF04-6424-4B70-94D1-FC932CBBDD9B}" type="datetimeFigureOut">
              <a:rPr lang="en-US" noProof="0" smtClean="0"/>
              <a:pPr/>
              <a:t>5/6/2020</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bg1"/>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bg1"/>
                </a:solidFill>
              </a:defRPr>
            </a:lvl1pPr>
          </a:lstStyle>
          <a:p>
            <a:fld id="{B38049E5-7B53-4E85-8972-7D6C4BCE5BB9}" type="slidenum">
              <a:rPr lang="en-US" noProof="0" smtClean="0"/>
              <a:pPr/>
              <a:t>‹#›</a:t>
            </a:fld>
            <a:endParaRPr lang="en-US" noProof="0" dirty="0"/>
          </a:p>
        </p:txBody>
      </p:sp>
      <p:sp>
        <p:nvSpPr>
          <p:cNvPr id="11" name="L-Shape 10">
            <a:extLst>
              <a:ext uri="{FF2B5EF4-FFF2-40B4-BE49-F238E27FC236}">
                <a16:creationId xmlns:a16="http://schemas.microsoft.com/office/drawing/2014/main" id="{68D376A1-CC76-4C90-B2CF-F89EA13E7942}"/>
              </a:ext>
            </a:extLst>
          </p:cNvPr>
          <p:cNvSpPr/>
          <p:nvPr userDrawn="1"/>
        </p:nvSpPr>
        <p:spPr>
          <a:xfrm rot="10800000" flipV="1">
            <a:off x="8549910" y="1820273"/>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3007448"/>
          </a:xfrm>
          <a:prstGeom prst="corner">
            <a:avLst>
              <a:gd name="adj1" fmla="val 6089"/>
              <a:gd name="adj2" fmla="val 6769"/>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7" y="1685653"/>
            <a:ext cx="3152309" cy="3007448"/>
          </a:xfrm>
          <a:prstGeom prst="corner">
            <a:avLst>
              <a:gd name="adj1" fmla="val 6089"/>
              <a:gd name="adj2" fmla="val 6442"/>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3350295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720213"/>
          </a:xfrm>
        </p:spPr>
        <p:txBody>
          <a:bodyPr>
            <a:noAutofit/>
          </a:bodyPr>
          <a:lstStyle>
            <a:lvl1pPr>
              <a:defRPr sz="4800"/>
            </a:lvl1pPr>
          </a:lstStyle>
          <a:p>
            <a:r>
              <a:rPr lang="en-US" noProof="0"/>
              <a:t>Click To Edit Master Title Style</a:t>
            </a:r>
          </a:p>
        </p:txBody>
      </p:sp>
      <p:sp>
        <p:nvSpPr>
          <p:cNvPr id="3" name="Content Placeholder 2"/>
          <p:cNvSpPr>
            <a:spLocks noGrp="1"/>
          </p:cNvSpPr>
          <p:nvPr>
            <p:ph idx="1"/>
          </p:nvPr>
        </p:nvSpPr>
        <p:spPr>
          <a:xfrm>
            <a:off x="1371600" y="1484671"/>
            <a:ext cx="9601200" cy="438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B38049E5-7B53-4E85-8972-7D6C4BCE5BB9}" type="slidenum">
              <a:rPr lang="en-US" noProof="0" smtClean="0"/>
              <a:t>‹#›</a:t>
            </a:fld>
            <a:endParaRPr lang="en-US" noProof="0" dirty="0"/>
          </a:p>
        </p:txBody>
      </p:sp>
      <p:cxnSp>
        <p:nvCxnSpPr>
          <p:cNvPr id="7" name="Straight Connector 6">
            <a:extLst>
              <a:ext uri="{FF2B5EF4-FFF2-40B4-BE49-F238E27FC236}">
                <a16:creationId xmlns:a16="http://schemas.microsoft.com/office/drawing/2014/main" id="{CBEFB83C-E1EC-41AC-BFF6-9D094E2D43C6}"/>
              </a:ext>
            </a:extLst>
          </p:cNvPr>
          <p:cNvCxnSpPr/>
          <p:nvPr userDrawn="1"/>
        </p:nvCxnSpPr>
        <p:spPr>
          <a:xfrm>
            <a:off x="1465008" y="1445344"/>
            <a:ext cx="9468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4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and Picture">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C222C1B9-FA56-4CEA-AD98-25A595D942F8}"/>
              </a:ext>
            </a:extLst>
          </p:cNvPr>
          <p:cNvSpPr/>
          <p:nvPr userDrawn="1"/>
        </p:nvSpPr>
        <p:spPr bwMode="white">
          <a:xfrm>
            <a:off x="7040199" y="564425"/>
            <a:ext cx="4356000" cy="4464000"/>
          </a:xfrm>
          <a:prstGeom prst="ellipse">
            <a:avLst/>
          </a:prstGeom>
          <a:noFill/>
          <a:ln w="123825">
            <a:solidFill>
              <a:schemeClr val="accent3"/>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icture Placeholder 12">
            <a:extLst>
              <a:ext uri="{FF2B5EF4-FFF2-40B4-BE49-F238E27FC236}">
                <a16:creationId xmlns:a16="http://schemas.microsoft.com/office/drawing/2014/main" id="{9786B981-6A78-425B-97A2-BA24E40DB7AD}"/>
              </a:ext>
            </a:extLst>
          </p:cNvPr>
          <p:cNvSpPr>
            <a:spLocks noGrp="1"/>
          </p:cNvSpPr>
          <p:nvPr>
            <p:ph type="pic" sz="quarter" idx="13"/>
          </p:nvPr>
        </p:nvSpPr>
        <p:spPr>
          <a:xfrm>
            <a:off x="7145761" y="670570"/>
            <a:ext cx="4151312" cy="4248000"/>
          </a:xfrm>
          <a:prstGeom prst="ellipse">
            <a:avLst/>
          </a:prstGeom>
          <a:ln w="38100">
            <a:solidFill>
              <a:schemeClr val="bg2"/>
            </a:solidFill>
          </a:ln>
          <a:effectLst>
            <a:innerShdw blurRad="114300">
              <a:prstClr val="black"/>
            </a:innerShdw>
          </a:effectLst>
        </p:spPr>
        <p:txBody>
          <a:bodyPr anchor="ctr" anchorCtr="0"/>
          <a:lstStyle>
            <a:lvl1pPr>
              <a:defRPr>
                <a:solidFill>
                  <a:schemeClr val="bg1"/>
                </a:solidFill>
              </a:defRPr>
            </a:lvl1pPr>
          </a:lstStyle>
          <a:p>
            <a:r>
              <a:rPr lang="en-US" noProof="0"/>
              <a:t>Click icon to add picture</a:t>
            </a:r>
            <a:endParaRPr lang="en-US" noProof="0" dirty="0"/>
          </a:p>
        </p:txBody>
      </p:sp>
      <p:sp>
        <p:nvSpPr>
          <p:cNvPr id="17" name="Content Placeholder 15">
            <a:extLst>
              <a:ext uri="{FF2B5EF4-FFF2-40B4-BE49-F238E27FC236}">
                <a16:creationId xmlns:a16="http://schemas.microsoft.com/office/drawing/2014/main" id="{A21C7D74-31FD-4638-819B-6F7351A1770B}"/>
              </a:ext>
            </a:extLst>
          </p:cNvPr>
          <p:cNvSpPr>
            <a:spLocks noGrp="1"/>
          </p:cNvSpPr>
          <p:nvPr>
            <p:ph sz="quarter" idx="15"/>
          </p:nvPr>
        </p:nvSpPr>
        <p:spPr>
          <a:xfrm>
            <a:off x="6747294" y="5188236"/>
            <a:ext cx="4858459" cy="1126906"/>
          </a:xfrm>
          <a:solidFill>
            <a:schemeClr val="bg2"/>
          </a:solidFill>
          <a:ln>
            <a:noFill/>
          </a:ln>
          <a:effectLst>
            <a:innerShdw blurRad="114300">
              <a:prstClr val="black"/>
            </a:innerShdw>
          </a:effectLst>
        </p:spPr>
        <p:txBody>
          <a:bodyPr anchor="ctr" anchorCtr="0"/>
          <a:lstStyle>
            <a:lvl1pPr marL="0" indent="0" algn="ctr">
              <a:buNone/>
              <a:defRPr sz="1800">
                <a:solidFill>
                  <a:schemeClr val="tx2">
                    <a:lumMod val="50000"/>
                  </a:schemeClr>
                </a:solidFill>
              </a:defRPr>
            </a:lvl1pPr>
            <a:lvl2pPr marL="530352" indent="0" algn="ctr">
              <a:buNone/>
              <a:defRPr sz="1800">
                <a:solidFill>
                  <a:schemeClr val="tx2">
                    <a:lumMod val="50000"/>
                  </a:schemeClr>
                </a:solidFill>
              </a:defRPr>
            </a:lvl2pPr>
            <a:lvl3pPr marL="987552" indent="0" algn="ctr">
              <a:buNone/>
              <a:defRPr sz="1600">
                <a:solidFill>
                  <a:schemeClr val="tx2">
                    <a:lumMod val="50000"/>
                  </a:schemeClr>
                </a:solidFill>
              </a:defRPr>
            </a:lvl3pPr>
            <a:lvl4pPr marL="1444752" indent="0" algn="ctr">
              <a:buNone/>
              <a:defRPr sz="1600">
                <a:solidFill>
                  <a:schemeClr val="tx2">
                    <a:lumMod val="50000"/>
                  </a:schemeClr>
                </a:solidFill>
              </a:defRPr>
            </a:lvl4pPr>
            <a:lvl5pPr marL="1901952" indent="0" algn="ctr">
              <a:buNone/>
              <a:defRPr sz="1400">
                <a:solidFill>
                  <a:schemeClr val="tx2">
                    <a:lumMod val="50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844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8" name="Content Placeholder 2">
            <a:extLst>
              <a:ext uri="{FF2B5EF4-FFF2-40B4-BE49-F238E27FC236}">
                <a16:creationId xmlns:a16="http://schemas.microsoft.com/office/drawing/2014/main" id="{ED439475-E625-4449-B42E-8F291D64A3C7}"/>
              </a:ext>
            </a:extLst>
          </p:cNvPr>
          <p:cNvSpPr>
            <a:spLocks noGrp="1"/>
          </p:cNvSpPr>
          <p:nvPr>
            <p:ph idx="1"/>
          </p:nvPr>
        </p:nvSpPr>
        <p:spPr>
          <a:xfrm>
            <a:off x="6695360" y="518474"/>
            <a:ext cx="4910394" cy="5759777"/>
          </a:xfrm>
          <a:solidFill>
            <a:schemeClr val="bg2"/>
          </a:solidFill>
          <a:ln>
            <a:noFill/>
          </a:ln>
          <a:effectLst>
            <a:innerShdw blurRad="114300">
              <a:prstClr val="black"/>
            </a:innerShdw>
          </a:effectLst>
        </p:spPr>
        <p:txBody>
          <a:bodyPr vert="horz" lIns="91440" tIns="45720" rIns="91440" bIns="45720" rtlCol="0" anchor="ctr" anchorCtr="0">
            <a:noAutofit/>
          </a:bodyPr>
          <a:lstStyle>
            <a:lvl1pPr>
              <a:defRPr lang="en-US" sz="1800">
                <a:solidFill>
                  <a:schemeClr val="tx2">
                    <a:lumMod val="50000"/>
                  </a:schemeClr>
                </a:solidFill>
              </a:defRPr>
            </a:lvl1pPr>
            <a:lvl2pPr>
              <a:defRPr lang="en-US" sz="1800">
                <a:solidFill>
                  <a:schemeClr val="tx2">
                    <a:lumMod val="50000"/>
                  </a:schemeClr>
                </a:solidFill>
              </a:defRPr>
            </a:lvl2pPr>
            <a:lvl3pPr>
              <a:defRPr lang="en-US" sz="1600">
                <a:solidFill>
                  <a:schemeClr val="tx2">
                    <a:lumMod val="50000"/>
                  </a:schemeClr>
                </a:solidFill>
              </a:defRPr>
            </a:lvl3pPr>
            <a:lvl4pPr>
              <a:defRPr lang="en-US" sz="1600">
                <a:solidFill>
                  <a:schemeClr val="tx2">
                    <a:lumMod val="50000"/>
                  </a:schemeClr>
                </a:solidFill>
              </a:defRPr>
            </a:lvl4pPr>
            <a:lvl5pPr>
              <a:defRPr lang="en-US" sz="1400">
                <a:solidFill>
                  <a:schemeClr val="tx2">
                    <a:lumMod val="50000"/>
                  </a:schemeClr>
                </a:solidFill>
              </a:defRPr>
            </a:lvl5pPr>
          </a:lstStyle>
          <a:p>
            <a:pPr marL="0" lvl="0" indent="0" algn="ctr">
              <a:buNone/>
            </a:pPr>
            <a:r>
              <a:rPr lang="en-US" noProof="0"/>
              <a:t>Edit Master text styles</a:t>
            </a:r>
          </a:p>
          <a:p>
            <a:pPr marL="0" lvl="1" indent="0" algn="ctr">
              <a:buNone/>
            </a:pPr>
            <a:r>
              <a:rPr lang="en-US" noProof="0"/>
              <a:t>Second level</a:t>
            </a:r>
          </a:p>
          <a:p>
            <a:pPr marL="0" lvl="2" indent="0" algn="ctr">
              <a:buNone/>
            </a:pPr>
            <a:r>
              <a:rPr lang="en-US" noProof="0"/>
              <a:t>Third level</a:t>
            </a:r>
          </a:p>
          <a:p>
            <a:pPr marL="0" lvl="3" indent="0" algn="ctr">
              <a:buNone/>
            </a:pPr>
            <a:r>
              <a:rPr lang="en-US" noProof="0"/>
              <a:t>Fourth level</a:t>
            </a:r>
          </a:p>
          <a:p>
            <a:pPr marL="0" lvl="4" indent="0" algn="ctr">
              <a:buNone/>
            </a:pPr>
            <a:r>
              <a:rPr lang="en-US" noProof="0"/>
              <a:t>Fifth level</a:t>
            </a:r>
          </a:p>
        </p:txBody>
      </p:sp>
    </p:spTree>
    <p:extLst>
      <p:ext uri="{BB962C8B-B14F-4D97-AF65-F5344CB8AC3E}">
        <p14:creationId xmlns:p14="http://schemas.microsoft.com/office/powerpoint/2010/main" val="168660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icture, TItle, and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F430D42-50DC-4502-A3E8-251FE7F0809D}"/>
              </a:ext>
            </a:extLst>
          </p:cNvPr>
          <p:cNvSpPr/>
          <p:nvPr userDrawn="1"/>
        </p:nvSpPr>
        <p:spPr>
          <a:xfrm>
            <a:off x="507591" y="5289755"/>
            <a:ext cx="5270049" cy="101272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accent3"/>
              </a:solidFill>
            </a:endParaRPr>
          </a:p>
        </p:txBody>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4732985"/>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0" name="Picture Placeholder 9">
            <a:extLst>
              <a:ext uri="{FF2B5EF4-FFF2-40B4-BE49-F238E27FC236}">
                <a16:creationId xmlns:a16="http://schemas.microsoft.com/office/drawing/2014/main" id="{3BDA3A4D-2561-4EEB-8787-E1A652565755}"/>
              </a:ext>
            </a:extLst>
          </p:cNvPr>
          <p:cNvSpPr>
            <a:spLocks noGrp="1"/>
          </p:cNvSpPr>
          <p:nvPr>
            <p:ph type="pic" sz="quarter" idx="13"/>
          </p:nvPr>
        </p:nvSpPr>
        <p:spPr>
          <a:xfrm>
            <a:off x="806245" y="668595"/>
            <a:ext cx="4646651" cy="4198373"/>
          </a:xfrm>
          <a:prstGeom prst="snip2DiagRect">
            <a:avLst>
              <a:gd name="adj1" fmla="val 0"/>
              <a:gd name="adj2" fmla="val 10300"/>
            </a:avLst>
          </a:prstGeom>
          <a:ln w="38100">
            <a:solidFill>
              <a:schemeClr val="bg1"/>
            </a:solidFill>
          </a:ln>
          <a:effectLst>
            <a:innerShdw blurRad="114300">
              <a:prstClr val="black"/>
            </a:innerShdw>
          </a:effectLst>
        </p:spPr>
        <p:txBody>
          <a:bodyPr/>
          <a:lstStyle>
            <a:lvl1pPr>
              <a:defRPr>
                <a:solidFill>
                  <a:schemeClr val="bg1"/>
                </a:solidFill>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FBB32A6B-92AA-4208-9120-FFC166CE751C}"/>
              </a:ext>
            </a:extLst>
          </p:cNvPr>
          <p:cNvSpPr>
            <a:spLocks noGrp="1"/>
          </p:cNvSpPr>
          <p:nvPr>
            <p:ph type="body" sz="quarter" idx="14"/>
          </p:nvPr>
        </p:nvSpPr>
        <p:spPr>
          <a:xfrm>
            <a:off x="570275" y="5352418"/>
            <a:ext cx="5148000" cy="900000"/>
          </a:xfrm>
          <a:solidFill>
            <a:schemeClr val="bg2"/>
          </a:solidFill>
          <a:effectLst>
            <a:innerShdw blurRad="114300">
              <a:prstClr val="black">
                <a:alpha val="34000"/>
              </a:prstClr>
            </a:innerShdw>
          </a:effectLst>
        </p:spPr>
        <p:txBody>
          <a:bodyPr anchor="ctr" anchorCtr="0"/>
          <a:lstStyle>
            <a:lvl1pPr marL="0" indent="0" algn="ctr">
              <a:buFont typeface="Arial" panose="020B0604020202020204" pitchFamily="34" charset="0"/>
              <a:buNone/>
              <a:defRPr sz="1800">
                <a:solidFill>
                  <a:schemeClr val="accent3"/>
                </a:solidFill>
              </a:defRPr>
            </a:lvl1pPr>
            <a:lvl2pPr marL="530352" indent="0" algn="ctr">
              <a:buFont typeface="Arial" panose="020B0604020202020204" pitchFamily="34" charset="0"/>
              <a:buNone/>
              <a:defRPr sz="1800">
                <a:solidFill>
                  <a:schemeClr val="accent3"/>
                </a:solidFill>
              </a:defRPr>
            </a:lvl2pPr>
            <a:lvl3pPr marL="987552" indent="0" algn="ctr">
              <a:buFont typeface="Arial" panose="020B0604020202020204" pitchFamily="34" charset="0"/>
              <a:buNone/>
              <a:defRPr sz="1600">
                <a:solidFill>
                  <a:schemeClr val="accent3"/>
                </a:solidFill>
              </a:defRPr>
            </a:lvl3pPr>
            <a:lvl4pPr marL="1444752" indent="0" algn="ctr">
              <a:buFont typeface="Arial" panose="020B0604020202020204" pitchFamily="34" charset="0"/>
              <a:buNone/>
              <a:defRPr sz="1600">
                <a:solidFill>
                  <a:schemeClr val="accent3"/>
                </a:solidFill>
              </a:defRPr>
            </a:lvl4pPr>
            <a:lvl5pPr marL="1901952" indent="0" algn="ctr">
              <a:buFont typeface="Arial" panose="020B0604020202020204" pitchFamily="34" charset="0"/>
              <a:buNone/>
              <a:defRPr sz="1400">
                <a:solidFill>
                  <a:schemeClr val="accent3"/>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2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5945780"/>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9" name="Picture Placeholder 18">
            <a:extLst>
              <a:ext uri="{FF2B5EF4-FFF2-40B4-BE49-F238E27FC236}">
                <a16:creationId xmlns:a16="http://schemas.microsoft.com/office/drawing/2014/main" id="{D57F3340-8A42-40F0-BF5B-EEF6E3E88E6E}"/>
              </a:ext>
            </a:extLst>
          </p:cNvPr>
          <p:cNvSpPr>
            <a:spLocks noGrp="1"/>
          </p:cNvSpPr>
          <p:nvPr>
            <p:ph type="pic" idx="1"/>
          </p:nvPr>
        </p:nvSpPr>
        <p:spPr>
          <a:xfrm>
            <a:off x="806246" y="668595"/>
            <a:ext cx="4646651" cy="5383413"/>
          </a:xfrm>
          <a:custGeom>
            <a:avLst/>
            <a:gdLst>
              <a:gd name="connsiteX0" fmla="*/ 0 w 4646651"/>
              <a:gd name="connsiteY0" fmla="*/ 0 h 5383413"/>
              <a:gd name="connsiteX1" fmla="*/ 4168046 w 4646651"/>
              <a:gd name="connsiteY1" fmla="*/ 0 h 5383413"/>
              <a:gd name="connsiteX2" fmla="*/ 4646651 w 4646651"/>
              <a:gd name="connsiteY2" fmla="*/ 478605 h 5383413"/>
              <a:gd name="connsiteX3" fmla="*/ 4646651 w 4646651"/>
              <a:gd name="connsiteY3" fmla="*/ 5383413 h 5383413"/>
              <a:gd name="connsiteX4" fmla="*/ 478605 w 4646651"/>
              <a:gd name="connsiteY4" fmla="*/ 5383413 h 5383413"/>
              <a:gd name="connsiteX5" fmla="*/ 0 w 4646651"/>
              <a:gd name="connsiteY5" fmla="*/ 4904808 h 53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651" h="5383413">
                <a:moveTo>
                  <a:pt x="0" y="0"/>
                </a:moveTo>
                <a:lnTo>
                  <a:pt x="4168046" y="0"/>
                </a:lnTo>
                <a:lnTo>
                  <a:pt x="4646651" y="478605"/>
                </a:lnTo>
                <a:lnTo>
                  <a:pt x="4646651" y="5383413"/>
                </a:lnTo>
                <a:lnTo>
                  <a:pt x="478605" y="5383413"/>
                </a:lnTo>
                <a:lnTo>
                  <a:pt x="0" y="4904808"/>
                </a:lnTo>
                <a:close/>
              </a:path>
            </a:pathLst>
          </a:custGeom>
          <a:ln w="57150">
            <a:solidFill>
              <a:schemeClr val="bg1"/>
            </a:solidFill>
          </a:ln>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8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blackWhite">
      <p:bgPr>
        <a:gradFill flip="none" rotWithShape="1">
          <a:gsLst>
            <a:gs pos="0">
              <a:schemeClr val="bg2">
                <a:lumMod val="50000"/>
              </a:schemeClr>
            </a:gs>
            <a:gs pos="33000">
              <a:schemeClr val="bg2"/>
            </a:gs>
            <a:gs pos="66000">
              <a:schemeClr val="bg2">
                <a:lumMod val="75000"/>
              </a:schemeClr>
            </a:gs>
            <a:gs pos="97000">
              <a:schemeClr val="bg2">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5025" y="1301360"/>
            <a:ext cx="9612971" cy="2852737"/>
          </a:xfrm>
        </p:spPr>
        <p:txBody>
          <a:bodyPr anchor="b">
            <a:normAutofit/>
          </a:bodyPr>
          <a:lstStyle>
            <a:lvl1pPr algn="r">
              <a:defRPr sz="7200" cap="none" baseline="0">
                <a:solidFill>
                  <a:schemeClr val="tx1"/>
                </a:solidFill>
              </a:defRPr>
            </a:lvl1pPr>
          </a:lstStyle>
          <a:p>
            <a:r>
              <a:rPr lang="en-US" noProof="0"/>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L-Shape 8">
            <a:extLst>
              <a:ext uri="{FF2B5EF4-FFF2-40B4-BE49-F238E27FC236}">
                <a16:creationId xmlns:a16="http://schemas.microsoft.com/office/drawing/2014/main" id="{BF5B4C6D-2825-4690-8D32-39CBF5E0F7E6}"/>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DFD43940-6D78-4E75-BDB6-8792768BB894}"/>
              </a:ext>
            </a:extLst>
          </p:cNvPr>
          <p:cNvSpPr/>
          <p:nvPr userDrawn="1"/>
        </p:nvSpPr>
        <p:spPr>
          <a:xfrm flipH="1">
            <a:off x="8286318" y="1685652"/>
            <a:ext cx="3152309" cy="4408489"/>
          </a:xfrm>
          <a:prstGeom prst="corner">
            <a:avLst>
              <a:gd name="adj1" fmla="val 5837"/>
              <a:gd name="adj2" fmla="val 6502"/>
            </a:avLst>
          </a:prstGeom>
          <a:solidFill>
            <a:srgbClr val="EFEDE3"/>
          </a:solidFill>
          <a:ln>
            <a:solidFill>
              <a:srgbClr val="EFED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921443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tx2"/>
                </a:solidFill>
              </a:defRPr>
            </a:lvl1pPr>
          </a:lstStyle>
          <a:p>
            <a:r>
              <a:rPr lang="en-US" noProof="0"/>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6" name="Footer Placeholder 5"/>
          <p:cNvSpPr>
            <a:spLocks noGrp="1"/>
          </p:cNvSpPr>
          <p:nvPr>
            <p:ph type="ftr" sz="quarter" idx="11"/>
          </p:nvPr>
        </p:nvSpPr>
        <p:spPr/>
        <p:txBody>
          <a:bodyPr/>
          <a:lstStyle/>
          <a:p>
            <a:r>
              <a:rPr lang="en-US" noProof="0" dirty="0"/>
              <a:t>Add a footer </a:t>
            </a:r>
          </a:p>
        </p:txBody>
      </p:sp>
      <p:sp>
        <p:nvSpPr>
          <p:cNvPr id="7" name="Slide Number Placeholder 6"/>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9688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2"/>
        </a:solidFill>
        <a:effectLst/>
      </p:bgPr>
    </p:bg>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FFA7AFEF-D97A-4A94-A884-7F95E91332B7}"/>
              </a:ext>
            </a:extLst>
          </p:cNvPr>
          <p:cNvSpPr/>
          <p:nvPr userDrawn="1"/>
        </p:nvSpPr>
        <p:spPr>
          <a:xfrm>
            <a:off x="622095" y="0"/>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noProof="0" dirty="0"/>
              <a:t>Add a footer </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38049E5-7B53-4E85-8972-7D6C4BCE5BB9}" type="slidenum">
              <a:rPr lang="en-US" noProof="0" smtClean="0"/>
              <a:t>‹#›</a:t>
            </a:fld>
            <a:endParaRPr lang="en-US" noProof="0" dirty="0"/>
          </a:p>
        </p:txBody>
      </p:sp>
      <p:sp>
        <p:nvSpPr>
          <p:cNvPr id="9" name="Rectangle 8" title="Side bar"/>
          <p:cNvSpPr/>
          <p:nvPr/>
        </p:nvSpPr>
        <p:spPr>
          <a:xfrm>
            <a:off x="478095" y="376"/>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630330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71" r:id="rId5"/>
    <p:sldLayoutId id="2147483669" r:id="rId6"/>
    <p:sldLayoutId id="2147483672" r:id="rId7"/>
    <p:sldLayoutId id="2147483663" r:id="rId8"/>
    <p:sldLayoutId id="2147483664" r:id="rId9"/>
    <p:sldLayoutId id="2147483665" r:id="rId10"/>
    <p:sldLayoutId id="2147483666" r:id="rId11"/>
    <p:sldLayoutId id="2147483673" r:id="rId12"/>
    <p:sldLayoutId id="2147483667" r:id="rId13"/>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42900" indent="-342900" algn="l" defTabSz="914400" rtl="0" eaLnBrk="1" latinLnBrk="0" hangingPunct="1">
        <a:lnSpc>
          <a:spcPct val="94000"/>
        </a:lnSpc>
        <a:spcBef>
          <a:spcPts val="1000"/>
        </a:spcBef>
        <a:spcAft>
          <a:spcPts val="200"/>
        </a:spcAft>
        <a:buFont typeface="Arial" panose="020B0604020202020204" pitchFamily="34" charset="0"/>
        <a:buChar char="•"/>
        <a:defRPr sz="2400" kern="1200" baseline="0">
          <a:solidFill>
            <a:schemeClr val="tx2"/>
          </a:solidFill>
          <a:latin typeface="+mn-lt"/>
          <a:ea typeface="+mn-ea"/>
          <a:cs typeface="+mn-cs"/>
        </a:defRPr>
      </a:lvl1pPr>
      <a:lvl2pPr marL="873252" indent="-342900" algn="l" defTabSz="914400" rtl="0" eaLnBrk="1" latinLnBrk="0" hangingPunct="1">
        <a:lnSpc>
          <a:spcPct val="94000"/>
        </a:lnSpc>
        <a:spcBef>
          <a:spcPts val="500"/>
        </a:spcBef>
        <a:spcAft>
          <a:spcPts val="200"/>
        </a:spcAft>
        <a:buFont typeface="Arial" panose="020B0604020202020204" pitchFamily="34" charset="0"/>
        <a:buChar char="•"/>
        <a:defRPr sz="2400" i="1" kern="1200" baseline="0">
          <a:solidFill>
            <a:schemeClr val="tx2"/>
          </a:solidFill>
          <a:latin typeface="+mn-lt"/>
          <a:ea typeface="+mn-ea"/>
          <a:cs typeface="+mn-cs"/>
        </a:defRPr>
      </a:lvl2pPr>
      <a:lvl3pPr marL="1330452" indent="-342900" algn="l" defTabSz="914400" rtl="0" eaLnBrk="1" latinLnBrk="0" hangingPunct="1">
        <a:lnSpc>
          <a:spcPct val="94000"/>
        </a:lnSpc>
        <a:spcBef>
          <a:spcPts val="500"/>
        </a:spcBef>
        <a:spcAft>
          <a:spcPts val="200"/>
        </a:spcAft>
        <a:buFont typeface="Arial" panose="020B0604020202020204" pitchFamily="34" charset="0"/>
        <a:buChar char="•"/>
        <a:defRPr sz="2000" kern="1200" baseline="0">
          <a:solidFill>
            <a:schemeClr val="tx2"/>
          </a:solidFill>
          <a:latin typeface="+mn-lt"/>
          <a:ea typeface="+mn-ea"/>
          <a:cs typeface="+mn-cs"/>
        </a:defRPr>
      </a:lvl3pPr>
      <a:lvl4pPr marL="1787652" indent="-342900" algn="l" defTabSz="914400" rtl="0" eaLnBrk="1" latinLnBrk="0" hangingPunct="1">
        <a:lnSpc>
          <a:spcPct val="94000"/>
        </a:lnSpc>
        <a:spcBef>
          <a:spcPts val="500"/>
        </a:spcBef>
        <a:spcAft>
          <a:spcPts val="200"/>
        </a:spcAft>
        <a:buFont typeface="Arial" panose="020B0604020202020204" pitchFamily="34" charset="0"/>
        <a:buChar char="•"/>
        <a:defRPr sz="2000" i="1" kern="1200" baseline="0">
          <a:solidFill>
            <a:schemeClr val="tx2"/>
          </a:solidFill>
          <a:latin typeface="+mn-lt"/>
          <a:ea typeface="+mn-ea"/>
          <a:cs typeface="+mn-cs"/>
        </a:defRPr>
      </a:lvl4pPr>
      <a:lvl5pPr marL="2187702" indent="-285750" algn="l" defTabSz="914400" rtl="0" eaLnBrk="1" latinLnBrk="0" hangingPunct="1">
        <a:lnSpc>
          <a:spcPct val="94000"/>
        </a:lnSpc>
        <a:spcBef>
          <a:spcPts val="500"/>
        </a:spcBef>
        <a:spcAft>
          <a:spcPts val="200"/>
        </a:spcAft>
        <a:buFont typeface="Arial" panose="020B0604020202020204" pitchFamily="34" charset="0"/>
        <a:buChar char="•"/>
        <a:defRPr sz="18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E:\OneDrive%20-%20Nguyen%20Sieu%20School\X_POPPA's%20file_FPOLY%20Gakkuzai\2020%201.Spring\Block%202%20-%20PRO1041%20-%20D&#7921;%20&#225;n%201\USE%20CASE%20-%20Color.pn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E:\OneDrive%20-%20Nguyen%20Sieu%20School\X_POPPA's%20file_FPOLY%20Gakkuzai\2020%201.Spring\Block%202%20-%20PRO1041%20-%20D&#7921;%20&#225;n%201\nhan%20vien.png"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E:\OneDrive%20-%20Nguyen%20Sieu%20School\X_POPPA's%20file_FPOLY%20Gakkuzai\2020%201.Spring\Block%202%20-%20PRO1041%20-%20D&#7921;%20&#225;n%201\QLDL.pn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E:\OneDrive%20-%20Nguyen%20Sieu%20School\X_POPPA's%20file_FPOLY%20Gakkuzai\2020%201.Spring\Block%202%20-%20PRO1041%20-%20D&#7921;%20&#225;n%201\BOSS.pn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E:\OneDrive%20-%20Nguyen%20Sieu%20School\X_POPPA's%20file_FPOLY%20Gakkuzai\2020%201.Spring\Block%202%20-%20PRO1041%20-%20D&#7921;%20&#225;n%201\Activity.pdf"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524" b="4649"/>
          <a:stretch/>
        </p:blipFill>
        <p:spPr>
          <a:xfrm>
            <a:off x="391589" y="508238"/>
            <a:ext cx="7508743" cy="5676901"/>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r="71109"/>
          <a:stretch/>
        </p:blipFill>
        <p:spPr>
          <a:xfrm>
            <a:off x="8015530" y="508238"/>
            <a:ext cx="3704433" cy="5666666"/>
          </a:xfrm>
          <a:prstGeom prst="rect">
            <a:avLst/>
          </a:prstGeom>
        </p:spPr>
      </p:pic>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72934" y="686661"/>
            <a:ext cx="3081576" cy="1194578"/>
          </a:xfrm>
        </p:spPr>
        <p:txBody>
          <a:bodyPr anchor="ctr">
            <a:normAutofit/>
          </a:bodyPr>
          <a:lstStyle/>
          <a:p>
            <a:pPr algn="ctr"/>
            <a:r>
              <a:rPr lang="en-US" sz="5400" dirty="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DỰ ÁN 1</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015530" y="2294416"/>
            <a:ext cx="3586261" cy="1733655"/>
          </a:xfrm>
        </p:spPr>
        <p:txBody>
          <a:bodyPr>
            <a:normAutofit/>
          </a:bodyPr>
          <a:lstStyle/>
          <a:p>
            <a:pPr algn="ctr"/>
            <a:r>
              <a:rPr lang="en-US" sz="2400" dirty="0">
                <a:solidFill>
                  <a:srgbClr val="002060"/>
                </a:solidFill>
                <a:latin typeface="Calibri" panose="020F0502020204030204" pitchFamily="34" charset="0"/>
                <a:cs typeface="Calibri" panose="020F0502020204030204" pitchFamily="34" charset="0"/>
              </a:rPr>
              <a:t>PHẦN MỀM QUẢN LÝ CHUỖI Cửa HÀNG THUỐC </a:t>
            </a:r>
            <a:r>
              <a:rPr lang="en-US" sz="2400"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(Pharmacy - Pharma4U)</a:t>
            </a:r>
          </a:p>
        </p:txBody>
      </p:sp>
      <p:sp>
        <p:nvSpPr>
          <p:cNvPr id="8" name="AutoShape 2" descr="https://docs.google.com/drawings/u/1/d/sgNy5dUgGaoQmgpyhCnjCCA/image?w=890&amp;h=116&amp;rev=1&amp;ac=1&amp;parent=1ctJVLRECQMPhUjkl6LDq8NyI1LTISI8LPW8oCi2ql4Y"/>
          <p:cNvSpPr>
            <a:spLocks noChangeAspect="1" noChangeArrowheads="1"/>
          </p:cNvSpPr>
          <p:nvPr/>
        </p:nvSpPr>
        <p:spPr bwMode="auto">
          <a:xfrm>
            <a:off x="8424253" y="5243795"/>
            <a:ext cx="2866666" cy="5445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150000"/>
              </a:lnSpc>
            </a:pPr>
            <a:r>
              <a:rPr lang="en-US" dirty="0">
                <a:solidFill>
                  <a:schemeClr val="bg2">
                    <a:lumMod val="10000"/>
                  </a:schemeClr>
                </a:solidFill>
                <a:latin typeface="Calibri" panose="020F0502020204030204" pitchFamily="34" charset="0"/>
                <a:cs typeface="Calibri" panose="020F0502020204030204" pitchFamily="34" charset="0"/>
              </a:rPr>
              <a:t>Giảng viên HD: </a:t>
            </a:r>
            <a:r>
              <a:rPr lang="en-US" b="1" i="1" dirty="0">
                <a:solidFill>
                  <a:srgbClr val="FF0000"/>
                </a:solidFill>
                <a:latin typeface="Calibri" panose="020F0502020204030204" pitchFamily="34" charset="0"/>
                <a:cs typeface="Calibri" panose="020F0502020204030204" pitchFamily="34" charset="0"/>
              </a:rPr>
              <a:t>Trần Thị Vân</a:t>
            </a:r>
          </a:p>
        </p:txBody>
      </p:sp>
    </p:spTree>
    <p:extLst>
      <p:ext uri="{BB962C8B-B14F-4D97-AF65-F5344CB8AC3E}">
        <p14:creationId xmlns:p14="http://schemas.microsoft.com/office/powerpoint/2010/main" val="125563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095082" y="2347638"/>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000" dirty="0">
                <a:latin typeface="+mn-lt"/>
              </a:rPr>
              <a:t>Có tích hợp mã vạch, hỗ trợ mở 2 kho</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Hỗ trợ nhiều đơn vị tính và các chiết khấu</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Tính năng phân tích nhà cung cấp, đưa ra nhà cung cấp tốt nhất khi đặt hàng</a:t>
            </a:r>
          </a:p>
          <a:p>
            <a:pPr marL="342900" indent="-342900" fontAlgn="base">
              <a:lnSpc>
                <a:spcPct val="150000"/>
              </a:lnSpc>
              <a:buFont typeface="Arial" panose="020B0604020202020204" pitchFamily="34" charset="0"/>
              <a:buChar char="•"/>
            </a:pPr>
            <a:endParaRPr lang="vi-VN" sz="2000" dirty="0">
              <a:latin typeface="+mn-lt"/>
            </a:endParaRPr>
          </a:p>
        </p:txBody>
      </p:sp>
      <p:sp>
        <p:nvSpPr>
          <p:cNvPr id="6" name="Title 1"/>
          <p:cNvSpPr txBox="1">
            <a:spLocks/>
          </p:cNvSpPr>
          <p:nvPr/>
        </p:nvSpPr>
        <p:spPr>
          <a:xfrm>
            <a:off x="3120751" y="1674777"/>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XPHARMA</a:t>
            </a:r>
            <a:endParaRPr lang="en-US" sz="2000" b="1" dirty="0">
              <a:latin typeface="+mn-lt"/>
              <a:ea typeface="Segoe UI Black" panose="020B0A02040204020203" pitchFamily="34" charset="0"/>
            </a:endParaRPr>
          </a:p>
        </p:txBody>
      </p:sp>
      <p:pic>
        <p:nvPicPr>
          <p:cNvPr id="7170" name="Picture 2" descr="Kết quả hình ảnh cho Xpharma"/>
          <p:cNvPicPr>
            <a:picLocks noChangeAspect="1" noChangeArrowheads="1"/>
          </p:cNvPicPr>
          <p:nvPr/>
        </p:nvPicPr>
        <p:blipFill rotWithShape="1">
          <a:blip r:embed="rId2">
            <a:extLst>
              <a:ext uri="{28A0092B-C50C-407E-A947-70E740481C1C}">
                <a14:useLocalDpi xmlns:a14="http://schemas.microsoft.com/office/drawing/2010/main" val="0"/>
              </a:ext>
            </a:extLst>
          </a:blip>
          <a:srcRect l="-164" t="5755" r="17358" b="6260"/>
          <a:stretch/>
        </p:blipFill>
        <p:spPr bwMode="auto">
          <a:xfrm>
            <a:off x="1017919" y="2347638"/>
            <a:ext cx="5891842" cy="352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8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211110" y="1821426"/>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200" dirty="0">
                <a:latin typeface="+mn-lt"/>
              </a:rPr>
              <a:t>đạt tiêu chuẩn GPP của Bộ Y Tế</a:t>
            </a:r>
            <a:endParaRPr lang="en-US" sz="2200" dirty="0">
              <a:latin typeface="+mn-lt"/>
            </a:endParaRPr>
          </a:p>
          <a:p>
            <a:pPr marL="342900" indent="-342900" fontAlgn="base">
              <a:lnSpc>
                <a:spcPct val="150000"/>
              </a:lnSpc>
              <a:buFont typeface="Arial" panose="020B0604020202020204" pitchFamily="34" charset="0"/>
              <a:buChar char="•"/>
            </a:pPr>
            <a:endParaRPr lang="vi-VN" sz="2200" dirty="0">
              <a:latin typeface="+mn-lt"/>
            </a:endParaRPr>
          </a:p>
          <a:p>
            <a:pPr marL="342900" indent="-342900" fontAlgn="base">
              <a:lnSpc>
                <a:spcPct val="150000"/>
              </a:lnSpc>
              <a:buFont typeface="Arial" panose="020B0604020202020204" pitchFamily="34" charset="0"/>
              <a:buChar char="•"/>
            </a:pPr>
            <a:r>
              <a:rPr lang="vi-VN" sz="2200" dirty="0">
                <a:latin typeface="+mn-lt"/>
              </a:rPr>
              <a:t>Hỗ trợ bán hàng nhanh theo mã vạch hoặc theo hoạt chất để tìm loại thuốc thay thế nếu hết hàng.</a:t>
            </a:r>
            <a:endParaRPr lang="en-US" sz="2200" dirty="0">
              <a:latin typeface="+mn-lt"/>
            </a:endParaRPr>
          </a:p>
          <a:p>
            <a:pPr marL="342900" indent="-342900" fontAlgn="base">
              <a:lnSpc>
                <a:spcPct val="150000"/>
              </a:lnSpc>
              <a:buFont typeface="Arial" panose="020B0604020202020204" pitchFamily="34" charset="0"/>
              <a:buChar char="•"/>
            </a:pPr>
            <a:endParaRPr lang="vi-VN" sz="2200" dirty="0">
              <a:latin typeface="+mn-lt"/>
            </a:endParaRPr>
          </a:p>
          <a:p>
            <a:pPr marL="342900" indent="-342900" fontAlgn="base">
              <a:lnSpc>
                <a:spcPct val="150000"/>
              </a:lnSpc>
              <a:buFont typeface="Arial" panose="020B0604020202020204" pitchFamily="34" charset="0"/>
              <a:buChar char="•"/>
            </a:pPr>
            <a:r>
              <a:rPr lang="vi-VN" sz="2200" dirty="0">
                <a:latin typeface="+mn-lt"/>
              </a:rPr>
              <a:t>Quản lý các chương trình khuyến mãi, giảm giá sản phẩm, tra cứu thông tin khách hàng nhanh chóng.</a:t>
            </a:r>
          </a:p>
        </p:txBody>
      </p:sp>
      <p:sp>
        <p:nvSpPr>
          <p:cNvPr id="6" name="Title 1"/>
          <p:cNvSpPr txBox="1">
            <a:spLocks/>
          </p:cNvSpPr>
          <p:nvPr/>
        </p:nvSpPr>
        <p:spPr>
          <a:xfrm>
            <a:off x="2603166" y="1821426"/>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PHARMA DELUXE</a:t>
            </a:r>
            <a:endParaRPr lang="en-US" sz="2000" b="1" dirty="0">
              <a:latin typeface="+mn-lt"/>
              <a:ea typeface="Segoe UI Black" panose="020B0A02040204020203" pitchFamily="34" charset="0"/>
            </a:endParaRPr>
          </a:p>
        </p:txBody>
      </p:sp>
      <p:pic>
        <p:nvPicPr>
          <p:cNvPr id="8194" name="Picture 2" descr="Kết quả hình ảnh cho Pharma Delux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79" y="2550892"/>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56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889248" y="1932814"/>
            <a:ext cx="8361229" cy="3007447"/>
          </a:xfrm>
        </p:spPr>
        <p:txBody>
          <a:bodyPr/>
          <a:lstStyle/>
          <a:p>
            <a:r>
              <a:rPr lang="en-US" sz="8000" dirty="0">
                <a:latin typeface="Segoe UI Black" panose="020B0A02040204020203" pitchFamily="34" charset="0"/>
                <a:ea typeface="Segoe UI Black" panose="020B0A02040204020203" pitchFamily="34" charset="0"/>
              </a:rPr>
              <a:t>Phân tích và thiết kế</a:t>
            </a:r>
            <a:endParaRPr lang="en-US" sz="8000" cap="none" dirty="0">
              <a:latin typeface="Impact" panose="020B0806030902050204" pitchFamily="34" charset="0"/>
            </a:endParaRPr>
          </a:p>
        </p:txBody>
      </p:sp>
    </p:spTree>
    <p:extLst>
      <p:ext uri="{BB962C8B-B14F-4D97-AF65-F5344CB8AC3E}">
        <p14:creationId xmlns:p14="http://schemas.microsoft.com/office/powerpoint/2010/main" val="16757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Các đối tượng sử dụng hệ thống</a:t>
            </a:r>
          </a:p>
        </p:txBody>
      </p:sp>
      <p:grpSp>
        <p:nvGrpSpPr>
          <p:cNvPr id="4" name="Group 3"/>
          <p:cNvGrpSpPr/>
          <p:nvPr/>
        </p:nvGrpSpPr>
        <p:grpSpPr>
          <a:xfrm>
            <a:off x="2099091" y="1699354"/>
            <a:ext cx="1449238" cy="1449238"/>
            <a:chOff x="3519577" y="1733908"/>
            <a:chExt cx="1449238" cy="1449238"/>
          </a:xfrm>
        </p:grpSpPr>
        <p:sp>
          <p:nvSpPr>
            <p:cNvPr id="3" name="Rectangle 2"/>
            <p:cNvSpPr/>
            <p:nvPr/>
          </p:nvSpPr>
          <p:spPr>
            <a:xfrm>
              <a:off x="3519577" y="1733908"/>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22" name="Picture 6" descr="https://documents.lucidchart.com/documents/c4dbdeb2-6adb-4b0d-98ff-bbb002e06c5d/pages/0_0?a=8699&amp;x=4297&amp;y=767&amp;w=227&amp;h=227&amp;store=1&amp;accept=image%2F*&amp;auth=LCA%20c3af5759e1540101fed0353f08d762b90306e059-ts%3D1588325753"/>
            <p:cNvPicPr>
              <a:picLocks noChangeAspect="1" noChangeArrowheads="1"/>
            </p:cNvPicPr>
            <p:nvPr/>
          </p:nvPicPr>
          <p:blipFill rotWithShape="1">
            <a:blip r:embed="rId2">
              <a:extLst>
                <a:ext uri="{28A0092B-C50C-407E-A947-70E740481C1C}">
                  <a14:useLocalDpi xmlns:a14="http://schemas.microsoft.com/office/drawing/2010/main" val="0"/>
                </a:ext>
              </a:extLst>
            </a:blip>
            <a:srcRect l="23955" t="11715" r="23303" b="12635"/>
            <a:stretch/>
          </p:blipFill>
          <p:spPr bwMode="auto">
            <a:xfrm>
              <a:off x="3817188" y="1846051"/>
              <a:ext cx="854015" cy="12249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099091" y="3428904"/>
            <a:ext cx="1449238" cy="1449238"/>
            <a:chOff x="6489939" y="1932269"/>
            <a:chExt cx="1449238" cy="1449238"/>
          </a:xfrm>
        </p:grpSpPr>
        <p:sp>
          <p:nvSpPr>
            <p:cNvPr id="15" name="Rectangle 14"/>
            <p:cNvSpPr/>
            <p:nvPr/>
          </p:nvSpPr>
          <p:spPr>
            <a:xfrm>
              <a:off x="6489939" y="1932269"/>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28" name="Picture 12" descr="https://documents.lucidchart.com/documents/c4dbdeb2-6adb-4b0d-98ff-bbb002e06c5d/pages/0_0?a=8708&amp;x=4288&amp;y=1105&amp;w=264&amp;h=264&amp;store=1&amp;accept=image%2F*&amp;auth=LCA%201275e6cbe9ca1014a93b60860cf75180038992a6-ts%3D1588325753"/>
            <p:cNvPicPr>
              <a:picLocks noChangeAspect="1" noChangeArrowheads="1"/>
            </p:cNvPicPr>
            <p:nvPr/>
          </p:nvPicPr>
          <p:blipFill rotWithShape="1">
            <a:blip r:embed="rId3">
              <a:extLst>
                <a:ext uri="{28A0092B-C50C-407E-A947-70E740481C1C}">
                  <a14:useLocalDpi xmlns:a14="http://schemas.microsoft.com/office/drawing/2010/main" val="0"/>
                </a:ext>
              </a:extLst>
            </a:blip>
            <a:srcRect l="19024" t="23286" r="19160" b="26018"/>
            <a:stretch/>
          </p:blipFill>
          <p:spPr bwMode="auto">
            <a:xfrm>
              <a:off x="6489939" y="2078917"/>
              <a:ext cx="1449238" cy="1155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099090" y="5158454"/>
            <a:ext cx="1449238" cy="1449238"/>
            <a:chOff x="7223184" y="3183146"/>
            <a:chExt cx="1449238" cy="1449238"/>
          </a:xfrm>
        </p:grpSpPr>
        <p:sp>
          <p:nvSpPr>
            <p:cNvPr id="16" name="Rectangle 15"/>
            <p:cNvSpPr/>
            <p:nvPr/>
          </p:nvSpPr>
          <p:spPr>
            <a:xfrm>
              <a:off x="7223184" y="3183146"/>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30" name="Picture 14" descr="https://documents.lucidchart.com/documents/c4dbdeb2-6adb-4b0d-98ff-bbb002e06c5d/pages/0_0?a=8708&amp;x=4276&amp;y=1411&amp;w=248&amp;h=248&amp;store=1&amp;accept=image%2F*&amp;auth=LCA%204ee56ae8dff997a6d6748ab7ac788a85192c18c7-ts%3D1588325753"/>
            <p:cNvPicPr>
              <a:picLocks noChangeAspect="1" noChangeArrowheads="1"/>
            </p:cNvPicPr>
            <p:nvPr/>
          </p:nvPicPr>
          <p:blipFill rotWithShape="1">
            <a:blip r:embed="rId4">
              <a:extLst>
                <a:ext uri="{28A0092B-C50C-407E-A947-70E740481C1C}">
                  <a14:useLocalDpi xmlns:a14="http://schemas.microsoft.com/office/drawing/2010/main" val="0"/>
                </a:ext>
              </a:extLst>
            </a:blip>
            <a:srcRect l="14104" t="14163" r="12859" b="17182"/>
            <a:stretch/>
          </p:blipFill>
          <p:spPr bwMode="auto">
            <a:xfrm>
              <a:off x="7300822" y="3299602"/>
              <a:ext cx="1293962" cy="121632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le 1"/>
          <p:cNvSpPr txBox="1">
            <a:spLocks/>
          </p:cNvSpPr>
          <p:nvPr/>
        </p:nvSpPr>
        <p:spPr>
          <a:xfrm>
            <a:off x="3768301" y="1914977"/>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Nhân viên: Sử dụng để bán thuốc và nhập thuốc và kiểm tra tình trạng của cửa hàng (Thuốc nào sắp hết -&gt; báo cho quản lý,...)</a:t>
            </a:r>
            <a:endParaRPr lang="en-US" sz="2000" dirty="0">
              <a:latin typeface="+mn-lt"/>
              <a:ea typeface="Segoe UI Black" panose="020B0A02040204020203" pitchFamily="34" charset="0"/>
            </a:endParaRPr>
          </a:p>
        </p:txBody>
      </p:sp>
      <p:sp>
        <p:nvSpPr>
          <p:cNvPr id="21" name="Title 1"/>
          <p:cNvSpPr txBox="1">
            <a:spLocks/>
          </p:cNvSpPr>
          <p:nvPr/>
        </p:nvSpPr>
        <p:spPr>
          <a:xfrm>
            <a:off x="3768301" y="3601389"/>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Quản lý đại lý: Có khả năng làm việc của Nhân viên, cập nhật nhân viên và có thể xem được báo cáo thống kê của chính cửa hàng đó</a:t>
            </a:r>
            <a:endParaRPr lang="en-US" sz="2000" dirty="0">
              <a:latin typeface="+mn-lt"/>
              <a:ea typeface="Segoe UI Black" panose="020B0A02040204020203" pitchFamily="34" charset="0"/>
            </a:endParaRPr>
          </a:p>
        </p:txBody>
      </p:sp>
      <p:sp>
        <p:nvSpPr>
          <p:cNvPr id="22" name="Title 1"/>
          <p:cNvSpPr txBox="1">
            <a:spLocks/>
          </p:cNvSpPr>
          <p:nvPr/>
        </p:nvSpPr>
        <p:spPr>
          <a:xfrm>
            <a:off x="3768301" y="5369764"/>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Quản lý chuỗi đại lý: Có thể xem thống kê và báo cáo của tất cả các cửa hàng, cập nhật nhân viên hoặc quản lý mới</a:t>
            </a:r>
            <a:endParaRPr lang="en-US" sz="2000" dirty="0">
              <a:latin typeface="+mn-lt"/>
              <a:ea typeface="Segoe UI Black" panose="020B0A02040204020203" pitchFamily="34" charset="0"/>
            </a:endParaRPr>
          </a:p>
        </p:txBody>
      </p:sp>
    </p:spTree>
    <p:extLst>
      <p:ext uri="{BB962C8B-B14F-4D97-AF65-F5344CB8AC3E}">
        <p14:creationId xmlns:p14="http://schemas.microsoft.com/office/powerpoint/2010/main" val="233916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Sơ đồ USE CASE – Tổng quát</a:t>
            </a:r>
          </a:p>
        </p:txBody>
      </p:sp>
      <p:pic>
        <p:nvPicPr>
          <p:cNvPr id="11" name="Picture 10">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803" y="1717964"/>
            <a:ext cx="5800793" cy="4724400"/>
          </a:xfrm>
          <a:prstGeom prst="rect">
            <a:avLst/>
          </a:prstGeom>
        </p:spPr>
      </p:pic>
    </p:spTree>
    <p:extLst>
      <p:ext uri="{BB962C8B-B14F-4D97-AF65-F5344CB8AC3E}">
        <p14:creationId xmlns:p14="http://schemas.microsoft.com/office/powerpoint/2010/main" val="164528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Nhân viên</a:t>
            </a:r>
          </a:p>
        </p:txBody>
      </p:sp>
      <p:pic>
        <p:nvPicPr>
          <p:cNvPr id="8" name="Picture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35" y="1621766"/>
            <a:ext cx="5073205" cy="5075382"/>
          </a:xfrm>
          <a:prstGeom prst="rect">
            <a:avLst/>
          </a:prstGeom>
        </p:spPr>
      </p:pic>
    </p:spTree>
    <p:extLst>
      <p:ext uri="{BB962C8B-B14F-4D97-AF65-F5344CB8AC3E}">
        <p14:creationId xmlns:p14="http://schemas.microsoft.com/office/powerpoint/2010/main" val="82608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Quản lý cửa hàng</a:t>
            </a:r>
          </a:p>
        </p:txBody>
      </p:sp>
      <p:pic>
        <p:nvPicPr>
          <p:cNvPr id="3" name="Picture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36" y="1621766"/>
            <a:ext cx="3750977" cy="4963455"/>
          </a:xfrm>
          <a:prstGeom prst="rect">
            <a:avLst/>
          </a:prstGeom>
        </p:spPr>
      </p:pic>
    </p:spTree>
    <p:extLst>
      <p:ext uri="{BB962C8B-B14F-4D97-AF65-F5344CB8AC3E}">
        <p14:creationId xmlns:p14="http://schemas.microsoft.com/office/powerpoint/2010/main" val="278802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668" y="1699012"/>
            <a:ext cx="3759515" cy="5001970"/>
          </a:xfrm>
          <a:prstGeom prst="rect">
            <a:avLst/>
          </a:prstGeom>
        </p:spPr>
      </p:pic>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Quản lý chuỗi cửa hàng</a:t>
            </a:r>
          </a:p>
        </p:txBody>
      </p:sp>
    </p:spTree>
    <p:extLst>
      <p:ext uri="{BB962C8B-B14F-4D97-AF65-F5344CB8AC3E}">
        <p14:creationId xmlns:p14="http://schemas.microsoft.com/office/powerpoint/2010/main" val="34179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ACTIVITY</a:t>
            </a:r>
          </a:p>
        </p:txBody>
      </p:sp>
      <p:pic>
        <p:nvPicPr>
          <p:cNvPr id="5" name="Picture 4">
            <a:hlinkClick r:id="rId2" action="ppaction://hlinkfile"/>
          </p:cNvPr>
          <p:cNvPicPr>
            <a:picLocks noChangeAspect="1"/>
          </p:cNvPicPr>
          <p:nvPr/>
        </p:nvPicPr>
        <p:blipFill rotWithShape="1">
          <a:blip r:embed="rId3"/>
          <a:srcRect l="16750" t="16520" r="34417" b="7777"/>
          <a:stretch/>
        </p:blipFill>
        <p:spPr>
          <a:xfrm>
            <a:off x="3308085" y="1621766"/>
            <a:ext cx="5745480" cy="5010137"/>
          </a:xfrm>
          <a:prstGeom prst="rect">
            <a:avLst/>
          </a:prstGeom>
        </p:spPr>
      </p:pic>
    </p:spTree>
    <p:extLst>
      <p:ext uri="{BB962C8B-B14F-4D97-AF65-F5344CB8AC3E}">
        <p14:creationId xmlns:p14="http://schemas.microsoft.com/office/powerpoint/2010/main" val="88727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ACTIVITY</a:t>
            </a:r>
          </a:p>
        </p:txBody>
      </p:sp>
      <p:pic>
        <p:nvPicPr>
          <p:cNvPr id="4" name="Picture 2">
            <a:extLst>
              <a:ext uri="{FF2B5EF4-FFF2-40B4-BE49-F238E27FC236}">
                <a16:creationId xmlns:a16="http://schemas.microsoft.com/office/drawing/2014/main" id="{CAD76AC1-BA1E-46F6-B1D1-477C323E1F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9781" y="1621766"/>
            <a:ext cx="5653323" cy="488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2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89FE-7B85-40C7-8441-909223A9B382}"/>
              </a:ext>
            </a:extLst>
          </p:cNvPr>
          <p:cNvSpPr>
            <a:spLocks noGrp="1"/>
          </p:cNvSpPr>
          <p:nvPr>
            <p:ph type="ctrTitle"/>
          </p:nvPr>
        </p:nvSpPr>
        <p:spPr>
          <a:xfrm>
            <a:off x="1397976" y="1272566"/>
            <a:ext cx="9504485" cy="3007447"/>
          </a:xfrm>
        </p:spPr>
        <p:txBody>
          <a:bodyPr/>
          <a:lstStyle/>
          <a:p>
            <a:r>
              <a:rPr lang="en-US" dirty="0"/>
              <a:t>THÀNH VIÊN TRONG NHÓM</a:t>
            </a:r>
          </a:p>
        </p:txBody>
      </p:sp>
      <p:sp>
        <p:nvSpPr>
          <p:cNvPr id="3" name="Subtitle 2">
            <a:extLst>
              <a:ext uri="{FF2B5EF4-FFF2-40B4-BE49-F238E27FC236}">
                <a16:creationId xmlns:a16="http://schemas.microsoft.com/office/drawing/2014/main" id="{B87DC842-2DF4-46F3-AEC5-E38386DA6887}"/>
              </a:ext>
            </a:extLst>
          </p:cNvPr>
          <p:cNvSpPr>
            <a:spLocks noGrp="1"/>
          </p:cNvSpPr>
          <p:nvPr>
            <p:ph type="subTitle" idx="1"/>
          </p:nvPr>
        </p:nvSpPr>
        <p:spPr>
          <a:xfrm>
            <a:off x="1397977" y="5017823"/>
            <a:ext cx="9504485" cy="1086237"/>
          </a:xfrm>
        </p:spPr>
        <p:txBody>
          <a:bodyPr/>
          <a:lstStyle/>
          <a:p>
            <a:r>
              <a:rPr lang="en-US" dirty="0"/>
              <a:t>NHÓM 8 – THỰC HIỆN DỰ ÁN PHẦN MỀM QUẢN LÝ CHUỖI CỬA HÀNG THUỐC Pharmacy – Pharma4U</a:t>
            </a:r>
          </a:p>
        </p:txBody>
      </p:sp>
    </p:spTree>
    <p:extLst>
      <p:ext uri="{BB962C8B-B14F-4D97-AF65-F5344CB8AC3E}">
        <p14:creationId xmlns:p14="http://schemas.microsoft.com/office/powerpoint/2010/main" val="24616782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Thiết kế sơ đồ quan hệ</a:t>
            </a:r>
          </a:p>
        </p:txBody>
      </p:sp>
      <p:pic>
        <p:nvPicPr>
          <p:cNvPr id="4" name="Picture 3">
            <a:extLst>
              <a:ext uri="{FF2B5EF4-FFF2-40B4-BE49-F238E27FC236}">
                <a16:creationId xmlns:a16="http://schemas.microsoft.com/office/drawing/2014/main" id="{0EFDAF8E-69A8-4284-9A37-2D7486F709FF}"/>
              </a:ext>
            </a:extLst>
          </p:cNvPr>
          <p:cNvPicPr>
            <a:picLocks noChangeAspect="1"/>
          </p:cNvPicPr>
          <p:nvPr/>
        </p:nvPicPr>
        <p:blipFill>
          <a:blip r:embed="rId2"/>
          <a:stretch>
            <a:fillRect/>
          </a:stretch>
        </p:blipFill>
        <p:spPr>
          <a:xfrm>
            <a:off x="2711867" y="1621766"/>
            <a:ext cx="6937915" cy="4938534"/>
          </a:xfrm>
          <a:prstGeom prst="rect">
            <a:avLst/>
          </a:prstGeom>
        </p:spPr>
      </p:pic>
    </p:spTree>
    <p:extLst>
      <p:ext uri="{BB962C8B-B14F-4D97-AF65-F5344CB8AC3E}">
        <p14:creationId xmlns:p14="http://schemas.microsoft.com/office/powerpoint/2010/main" val="4308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724629" y="1944389"/>
            <a:ext cx="8699469" cy="3007447"/>
          </a:xfrm>
        </p:spPr>
        <p:txBody>
          <a:bodyPr/>
          <a:lstStyle/>
          <a:p>
            <a:r>
              <a:rPr lang="en-US" sz="8000" dirty="0">
                <a:latin typeface="Segoe UI Black" panose="020B0A02040204020203" pitchFamily="34" charset="0"/>
                <a:ea typeface="Segoe UI Black" panose="020B0A02040204020203" pitchFamily="34" charset="0"/>
              </a:rPr>
              <a:t>Cài đặt hệ thống</a:t>
            </a:r>
            <a:endParaRPr lang="en-US" sz="8000" cap="none" dirty="0">
              <a:latin typeface="Impact" panose="020B0806030902050204" pitchFamily="34" charset="0"/>
            </a:endParaRPr>
          </a:p>
        </p:txBody>
      </p:sp>
    </p:spTree>
    <p:extLst>
      <p:ext uri="{BB962C8B-B14F-4D97-AF65-F5344CB8AC3E}">
        <p14:creationId xmlns:p14="http://schemas.microsoft.com/office/powerpoint/2010/main" val="370673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Kiến trúc hệ thống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386" y="3616624"/>
            <a:ext cx="1933308" cy="11823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927" y="3541413"/>
            <a:ext cx="1486057" cy="1486057"/>
          </a:xfrm>
          <a:prstGeom prst="rect">
            <a:avLst/>
          </a:prstGeom>
        </p:spPr>
      </p:pic>
      <p:sp>
        <p:nvSpPr>
          <p:cNvPr id="16" name="Left-Right Arrow 15"/>
          <p:cNvSpPr/>
          <p:nvPr/>
        </p:nvSpPr>
        <p:spPr>
          <a:xfrm>
            <a:off x="3352504" y="4083403"/>
            <a:ext cx="1326925" cy="57511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Left-Right Arrow 16"/>
          <p:cNvSpPr/>
          <p:nvPr/>
        </p:nvSpPr>
        <p:spPr>
          <a:xfrm rot="19648463">
            <a:off x="6927012" y="2999881"/>
            <a:ext cx="1981479" cy="18120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Left-Right Arrow 17"/>
          <p:cNvSpPr/>
          <p:nvPr/>
        </p:nvSpPr>
        <p:spPr>
          <a:xfrm rot="1277479">
            <a:off x="7182773" y="5314116"/>
            <a:ext cx="1981479" cy="18120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Left-Right Arrow 18"/>
          <p:cNvSpPr/>
          <p:nvPr/>
        </p:nvSpPr>
        <p:spPr>
          <a:xfrm>
            <a:off x="7214228" y="4165600"/>
            <a:ext cx="1587581" cy="205359"/>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itle 1"/>
          <p:cNvSpPr txBox="1">
            <a:spLocks/>
          </p:cNvSpPr>
          <p:nvPr/>
        </p:nvSpPr>
        <p:spPr>
          <a:xfrm>
            <a:off x="1491673" y="5104849"/>
            <a:ext cx="1971964" cy="744034"/>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Cơ sở dữ liệu</a:t>
            </a:r>
            <a:endParaRPr lang="en-US" sz="2000" b="1" dirty="0">
              <a:solidFill>
                <a:schemeClr val="tx1"/>
              </a:solidFill>
              <a:latin typeface="+mn-lt"/>
              <a:ea typeface="Segoe UI Black" panose="020B0A02040204020203" pitchFamily="34" charset="0"/>
            </a:endParaRPr>
          </a:p>
        </p:txBody>
      </p:sp>
      <p:sp>
        <p:nvSpPr>
          <p:cNvPr id="21" name="Title 1"/>
          <p:cNvSpPr txBox="1">
            <a:spLocks/>
          </p:cNvSpPr>
          <p:nvPr/>
        </p:nvSpPr>
        <p:spPr>
          <a:xfrm>
            <a:off x="5507591" y="4960552"/>
            <a:ext cx="1358468"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Internet</a:t>
            </a:r>
            <a:endParaRPr lang="en-US" sz="2000" b="1" dirty="0">
              <a:solidFill>
                <a:schemeClr val="tx1"/>
              </a:solidFill>
              <a:latin typeface="+mn-lt"/>
              <a:ea typeface="Segoe UI Black" panose="020B0A02040204020203" pitchFamily="34" charset="0"/>
            </a:endParaRPr>
          </a:p>
        </p:txBody>
      </p:sp>
      <p:grpSp>
        <p:nvGrpSpPr>
          <p:cNvPr id="25" name="Group 24"/>
          <p:cNvGrpSpPr/>
          <p:nvPr/>
        </p:nvGrpSpPr>
        <p:grpSpPr>
          <a:xfrm>
            <a:off x="9004196" y="1383056"/>
            <a:ext cx="1730921" cy="1737389"/>
            <a:chOff x="8630764" y="1490502"/>
            <a:chExt cx="1730921" cy="1737389"/>
          </a:xfrm>
        </p:grpSpPr>
        <p:grpSp>
          <p:nvGrpSpPr>
            <p:cNvPr id="13" name="Group 12"/>
            <p:cNvGrpSpPr/>
            <p:nvPr/>
          </p:nvGrpSpPr>
          <p:grpSpPr>
            <a:xfrm>
              <a:off x="8630764" y="1490502"/>
              <a:ext cx="1410454" cy="1403163"/>
              <a:chOff x="7678128" y="1049445"/>
              <a:chExt cx="2316192" cy="1877718"/>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602" y="1049445"/>
                <a:ext cx="1877718" cy="18777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8128" y="1401507"/>
                <a:ext cx="1433292" cy="143329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3659" y="1839111"/>
                <a:ext cx="995688" cy="995688"/>
              </a:xfrm>
              <a:prstGeom prst="rect">
                <a:avLst/>
              </a:prstGeom>
            </p:spPr>
          </p:pic>
        </p:grpSp>
        <p:sp>
          <p:nvSpPr>
            <p:cNvPr id="22" name="Title 1"/>
            <p:cNvSpPr txBox="1">
              <a:spLocks/>
            </p:cNvSpPr>
            <p:nvPr/>
          </p:nvSpPr>
          <p:spPr>
            <a:xfrm>
              <a:off x="8645461" y="2747920"/>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1</a:t>
              </a:r>
              <a:endParaRPr lang="en-US" sz="2000" b="1" dirty="0">
                <a:solidFill>
                  <a:schemeClr val="tx1"/>
                </a:solidFill>
                <a:latin typeface="+mn-lt"/>
                <a:ea typeface="Segoe UI Black" panose="020B0A02040204020203" pitchFamily="34" charset="0"/>
              </a:endParaRPr>
            </a:p>
          </p:txBody>
        </p:sp>
      </p:grpSp>
      <p:grpSp>
        <p:nvGrpSpPr>
          <p:cNvPr id="26" name="Group 25"/>
          <p:cNvGrpSpPr/>
          <p:nvPr/>
        </p:nvGrpSpPr>
        <p:grpSpPr>
          <a:xfrm>
            <a:off x="9129529" y="3462154"/>
            <a:ext cx="1716224" cy="1663019"/>
            <a:chOff x="8816333" y="3398973"/>
            <a:chExt cx="1716224" cy="1663019"/>
          </a:xfrm>
        </p:grpSpPr>
        <p:grpSp>
          <p:nvGrpSpPr>
            <p:cNvPr id="14" name="Group 13"/>
            <p:cNvGrpSpPr/>
            <p:nvPr/>
          </p:nvGrpSpPr>
          <p:grpSpPr>
            <a:xfrm>
              <a:off x="8891072" y="3398973"/>
              <a:ext cx="1345281" cy="1340599"/>
              <a:chOff x="7821038" y="2982158"/>
              <a:chExt cx="2209168" cy="179399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038" y="2982158"/>
                <a:ext cx="1678309" cy="167830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192" y="3406139"/>
                <a:ext cx="1370014" cy="1370014"/>
              </a:xfrm>
              <a:prstGeom prst="rect">
                <a:avLst/>
              </a:prstGeom>
            </p:spPr>
          </p:pic>
        </p:grpSp>
        <p:sp>
          <p:nvSpPr>
            <p:cNvPr id="23" name="Title 1"/>
            <p:cNvSpPr txBox="1">
              <a:spLocks/>
            </p:cNvSpPr>
            <p:nvPr/>
          </p:nvSpPr>
          <p:spPr>
            <a:xfrm>
              <a:off x="8816333" y="4582021"/>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2</a:t>
              </a:r>
              <a:endParaRPr lang="en-US" sz="2000" b="1" dirty="0">
                <a:solidFill>
                  <a:schemeClr val="tx1"/>
                </a:solidFill>
                <a:latin typeface="+mn-lt"/>
                <a:ea typeface="Segoe UI Black" panose="020B0A02040204020203" pitchFamily="34" charset="0"/>
              </a:endParaRPr>
            </a:p>
          </p:txBody>
        </p:sp>
      </p:grpSp>
      <p:grpSp>
        <p:nvGrpSpPr>
          <p:cNvPr id="27" name="Group 26"/>
          <p:cNvGrpSpPr/>
          <p:nvPr/>
        </p:nvGrpSpPr>
        <p:grpSpPr>
          <a:xfrm>
            <a:off x="9151974" y="5374841"/>
            <a:ext cx="1716224" cy="1591828"/>
            <a:chOff x="8816333" y="5266172"/>
            <a:chExt cx="1716224" cy="1591828"/>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202" y="5266172"/>
              <a:ext cx="1254151" cy="1254151"/>
            </a:xfrm>
            <a:prstGeom prst="rect">
              <a:avLst/>
            </a:prstGeom>
          </p:spPr>
        </p:pic>
        <p:sp>
          <p:nvSpPr>
            <p:cNvPr id="24" name="Title 1"/>
            <p:cNvSpPr txBox="1">
              <a:spLocks/>
            </p:cNvSpPr>
            <p:nvPr/>
          </p:nvSpPr>
          <p:spPr>
            <a:xfrm>
              <a:off x="8816333" y="6378029"/>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3</a:t>
              </a:r>
              <a:endParaRPr lang="en-US" sz="2000" b="1" dirty="0">
                <a:solidFill>
                  <a:schemeClr val="tx1"/>
                </a:solidFill>
                <a:latin typeface="+mn-lt"/>
                <a:ea typeface="Segoe UI Black" panose="020B0A02040204020203" pitchFamily="34" charset="0"/>
              </a:endParaRPr>
            </a:p>
          </p:txBody>
        </p:sp>
      </p:grpSp>
    </p:spTree>
    <p:extLst>
      <p:ext uri="{BB962C8B-B14F-4D97-AF65-F5344CB8AC3E}">
        <p14:creationId xmlns:p14="http://schemas.microsoft.com/office/powerpoint/2010/main" val="223937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Các công nghệ sử dụng</a:t>
            </a:r>
          </a:p>
        </p:txBody>
      </p:sp>
      <p:pic>
        <p:nvPicPr>
          <p:cNvPr id="10242" name="Picture 2" descr="Swing GUI Hello World Example - Java Ho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485" y="1977736"/>
            <a:ext cx="3012498" cy="306399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ản gốc Microsoft SQL Server 2014 chuẩn DVD OEM Phiên bản tiếng Anh"/>
          <p:cNvPicPr>
            <a:picLocks noChangeAspect="1" noChangeArrowheads="1"/>
          </p:cNvPicPr>
          <p:nvPr/>
        </p:nvPicPr>
        <p:blipFill rotWithShape="1">
          <a:blip r:embed="rId3">
            <a:extLst>
              <a:ext uri="{28A0092B-C50C-407E-A947-70E740481C1C}">
                <a14:useLocalDpi xmlns:a14="http://schemas.microsoft.com/office/drawing/2010/main" val="0"/>
              </a:ext>
            </a:extLst>
          </a:blip>
          <a:srcRect l="11535" t="18559" r="11029" b="16911"/>
          <a:stretch/>
        </p:blipFill>
        <p:spPr bwMode="auto">
          <a:xfrm>
            <a:off x="6465455" y="1986035"/>
            <a:ext cx="3666836" cy="30556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484447" y="5397701"/>
            <a:ext cx="1745808"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 Java Swing</a:t>
            </a:r>
            <a:endParaRPr lang="en-US" sz="2000" b="1" dirty="0">
              <a:latin typeface="+mn-lt"/>
              <a:ea typeface="Segoe UI Black" panose="020B0A02040204020203" pitchFamily="34" charset="0"/>
            </a:endParaRPr>
          </a:p>
        </p:txBody>
      </p:sp>
      <p:sp>
        <p:nvSpPr>
          <p:cNvPr id="9" name="Title 1"/>
          <p:cNvSpPr txBox="1">
            <a:spLocks/>
          </p:cNvSpPr>
          <p:nvPr/>
        </p:nvSpPr>
        <p:spPr>
          <a:xfrm>
            <a:off x="7365864" y="5406000"/>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SQL server 2014</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235456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Các công nghệ sử dụng</a:t>
            </a:r>
          </a:p>
        </p:txBody>
      </p:sp>
      <p:sp>
        <p:nvSpPr>
          <p:cNvPr id="7" name="Title 1"/>
          <p:cNvSpPr txBox="1">
            <a:spLocks/>
          </p:cNvSpPr>
          <p:nvPr/>
        </p:nvSpPr>
        <p:spPr>
          <a:xfrm>
            <a:off x="2375541" y="4713026"/>
            <a:ext cx="1745808"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Github</a:t>
            </a:r>
            <a:endParaRPr lang="en-US" sz="2000" b="1" dirty="0">
              <a:latin typeface="+mn-lt"/>
              <a:ea typeface="Segoe UI Black" panose="020B0A02040204020203" pitchFamily="34" charset="0"/>
            </a:endParaRPr>
          </a:p>
        </p:txBody>
      </p:sp>
      <p:sp>
        <p:nvSpPr>
          <p:cNvPr id="9" name="Title 1"/>
          <p:cNvSpPr txBox="1">
            <a:spLocks/>
          </p:cNvSpPr>
          <p:nvPr/>
        </p:nvSpPr>
        <p:spPr>
          <a:xfrm>
            <a:off x="5113067" y="4720577"/>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Photoshop</a:t>
            </a:r>
            <a:endParaRPr lang="en-US" sz="2000" b="1" dirty="0">
              <a:latin typeface="+mn-lt"/>
              <a:ea typeface="Segoe UI Black" panose="020B0A02040204020203" pitchFamily="34" charset="0"/>
            </a:endParaRPr>
          </a:p>
        </p:txBody>
      </p:sp>
      <p:pic>
        <p:nvPicPr>
          <p:cNvPr id="8" name="Google Shape;366;p20"/>
          <p:cNvPicPr preferRelativeResize="0"/>
          <p:nvPr/>
        </p:nvPicPr>
        <p:blipFill rotWithShape="1">
          <a:blip r:embed="rId2">
            <a:alphaModFix/>
          </a:blip>
          <a:srcRect/>
          <a:stretch/>
        </p:blipFill>
        <p:spPr>
          <a:xfrm>
            <a:off x="5113067" y="2654206"/>
            <a:ext cx="1694609" cy="1652687"/>
          </a:xfrm>
          <a:prstGeom prst="rect">
            <a:avLst/>
          </a:prstGeom>
          <a:noFill/>
          <a:ln>
            <a:noFill/>
          </a:ln>
        </p:spPr>
      </p:pic>
      <p:pic>
        <p:nvPicPr>
          <p:cNvPr id="10" name="Google Shape;368;p20"/>
          <p:cNvPicPr preferRelativeResize="0"/>
          <p:nvPr/>
        </p:nvPicPr>
        <p:blipFill rotWithShape="1">
          <a:blip r:embed="rId3">
            <a:alphaModFix/>
          </a:blip>
          <a:srcRect/>
          <a:stretch/>
        </p:blipFill>
        <p:spPr>
          <a:xfrm>
            <a:off x="1990411" y="2487985"/>
            <a:ext cx="1894864" cy="1894864"/>
          </a:xfrm>
          <a:prstGeom prst="rect">
            <a:avLst/>
          </a:prstGeom>
          <a:noFill/>
          <a:ln>
            <a:noFill/>
          </a:ln>
        </p:spPr>
      </p:pic>
      <p:pic>
        <p:nvPicPr>
          <p:cNvPr id="18434" name="Picture 2" descr="Lucidchart Diagrams for Te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334" y="2654206"/>
            <a:ext cx="1728643" cy="17286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8476963" y="4713026"/>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Lucidchart</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268552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8434"/>
                                        </p:tgtEl>
                                        <p:attrNameLst>
                                          <p:attrName>style.visibility</p:attrName>
                                        </p:attrNameLst>
                                      </p:cBhvr>
                                      <p:to>
                                        <p:strVal val="visible"/>
                                      </p:to>
                                    </p:set>
                                    <p:animEffect transition="in" filter="wipe(down)">
                                      <p:cBhvr>
                                        <p:cTn id="19" dur="500"/>
                                        <p:tgtEl>
                                          <p:spTgt spid="1843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tổ chức giao diện</a:t>
            </a:r>
          </a:p>
        </p:txBody>
      </p:sp>
      <p:pic>
        <p:nvPicPr>
          <p:cNvPr id="4" name="Picture 3"/>
          <p:cNvPicPr>
            <a:picLocks noChangeAspect="1"/>
          </p:cNvPicPr>
          <p:nvPr/>
        </p:nvPicPr>
        <p:blipFill rotWithShape="1">
          <a:blip r:embed="rId2"/>
          <a:srcRect l="5385" t="17350" r="44230" b="6068"/>
          <a:stretch/>
        </p:blipFill>
        <p:spPr>
          <a:xfrm>
            <a:off x="3286606" y="1621766"/>
            <a:ext cx="5788437" cy="4948892"/>
          </a:xfrm>
          <a:prstGeom prst="rect">
            <a:avLst/>
          </a:prstGeom>
        </p:spPr>
      </p:pic>
    </p:spTree>
    <p:extLst>
      <p:ext uri="{BB962C8B-B14F-4D97-AF65-F5344CB8AC3E}">
        <p14:creationId xmlns:p14="http://schemas.microsoft.com/office/powerpoint/2010/main" val="24091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nhập thuốc (Hóa đơn nhập)</a:t>
            </a:r>
          </a:p>
        </p:txBody>
      </p:sp>
      <p:pic>
        <p:nvPicPr>
          <p:cNvPr id="1026" name="Picture 2" descr="https://lh5.googleusercontent.com/BWGrqe7M8ziGjKgYHsGYwtaKzxEZZ-cBXC8bW_PFcSP8NZEeOXi8Zl65PwhV4yDjtoHSZCM3Htnjjcvm9T14UcXJ3wVnwCxkxXz24P0vNzdZWdc5tORkx953k16D61xq_qdzJa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6" y="1824109"/>
            <a:ext cx="4887789" cy="4543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11926" t="12306" r="65190" b="11863"/>
          <a:stretch/>
        </p:blipFill>
        <p:spPr>
          <a:xfrm>
            <a:off x="6377289" y="1824109"/>
            <a:ext cx="4874688" cy="4543137"/>
          </a:xfrm>
          <a:prstGeom prst="rect">
            <a:avLst/>
          </a:prstGeom>
        </p:spPr>
      </p:pic>
    </p:spTree>
    <p:extLst>
      <p:ext uri="{BB962C8B-B14F-4D97-AF65-F5344CB8AC3E}">
        <p14:creationId xmlns:p14="http://schemas.microsoft.com/office/powerpoint/2010/main" val="12090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C904F-0BB6-420D-AF3A-7D54FA4D9513}"/>
              </a:ext>
            </a:extLst>
          </p:cNvPr>
          <p:cNvSpPr txBox="1"/>
          <p:nvPr/>
        </p:nvSpPr>
        <p:spPr>
          <a:xfrm>
            <a:off x="870439" y="175502"/>
            <a:ext cx="11491546" cy="6863417"/>
          </a:xfrm>
          <a:prstGeom prst="rect">
            <a:avLst/>
          </a:prstGeom>
          <a:noFill/>
        </p:spPr>
        <p:txBody>
          <a:bodyPr wrap="square" rtlCol="0">
            <a:spAutoFit/>
          </a:bodyPr>
          <a:lstStyle/>
          <a:p>
            <a:pPr>
              <a:lnSpc>
                <a:spcPct val="150000"/>
              </a:lnSpc>
            </a:pPr>
            <a:r>
              <a:rPr lang="en-US" sz="1000" dirty="0">
                <a:solidFill>
                  <a:schemeClr val="accent6">
                    <a:lumMod val="75000"/>
                  </a:schemeClr>
                </a:solidFill>
                <a:latin typeface="Lucida Console" panose="020B0609040504020204" pitchFamily="49" charset="0"/>
              </a:rPr>
              <a:t>void</a:t>
            </a:r>
            <a:r>
              <a:rPr lang="en-US" sz="1000" dirty="0">
                <a:latin typeface="Lucida Console" panose="020B0609040504020204" pitchFamily="49" charset="0"/>
              </a:rPr>
              <a:t> </a:t>
            </a:r>
            <a:r>
              <a:rPr lang="en-US" sz="1000" dirty="0">
                <a:solidFill>
                  <a:srgbClr val="FFC000"/>
                </a:solidFill>
                <a:latin typeface="Lucida Console" panose="020B0609040504020204" pitchFamily="49" charset="0"/>
              </a:rPr>
              <a:t>insert()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 try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String sqlHDMua = </a:t>
            </a:r>
            <a:r>
              <a:rPr lang="en-US" sz="1000" dirty="0">
                <a:solidFill>
                  <a:srgbClr val="00B050"/>
                </a:solidFill>
                <a:latin typeface="Lucida Console" panose="020B0609040504020204" pitchFamily="49" charset="0"/>
              </a:rPr>
              <a:t>"INSERT INTO HOADONTHUMUA(NGAYMUA, TTTIENMAT, TTTHE, SOTIENCONLAI, NGAYDAOHAN, </a:t>
            </a:r>
            <a:r>
              <a:rPr lang="en-US" sz="1000" dirty="0" smtClean="0">
                <a:solidFill>
                  <a:srgbClr val="00B050"/>
                </a:solidFill>
                <a:latin typeface="Lucida Console" panose="020B0609040504020204" pitchFamily="49" charset="0"/>
              </a:rPr>
              <a:t>TRANGTHAIHDMUA</a:t>
            </a:r>
            <a:r>
              <a:rPr lang="en-US" sz="1000" dirty="0">
                <a:solidFill>
                  <a:srgbClr val="00B050"/>
                </a:solidFill>
                <a:latin typeface="Lucida Console" panose="020B0609040504020204" pitchFamily="49" charset="0"/>
              </a:rPr>
              <a:t>, MANV, MANCC</a:t>
            </a:r>
            <a:r>
              <a:rPr lang="en-US" sz="1000" dirty="0" smtClean="0">
                <a:solidFill>
                  <a:srgbClr val="00B050"/>
                </a:solidFill>
                <a:latin typeface="Lucida Console" panose="020B0609040504020204" pitchFamily="49" charset="0"/>
              </a:rPr>
              <a:t>)"</a:t>
            </a:r>
            <a:r>
              <a:rPr lang="en-US" sz="1000" dirty="0">
                <a:latin typeface="Lucida Console" panose="020B0609040504020204" pitchFamily="49" charset="0"/>
              </a:rPr>
              <a:t> </a:t>
            </a:r>
            <a:endParaRPr lang="en-US" sz="1000" dirty="0" smtClean="0">
              <a:latin typeface="Lucida Console" panose="020B0609040504020204" pitchFamily="49" charset="0"/>
            </a:endParaRP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 </a:t>
            </a:r>
            <a:r>
              <a:rPr lang="en-US" sz="1000" dirty="0">
                <a:latin typeface="Lucida Console" panose="020B0609040504020204" pitchFamily="49" charset="0"/>
              </a:rPr>
              <a:t>"VALUES(?, ?, ?, ?, ?, ?, ?, ?)";</a:t>
            </a:r>
          </a:p>
          <a:p>
            <a:pPr>
              <a:lnSpc>
                <a:spcPct val="150000"/>
              </a:lnSpc>
            </a:pPr>
            <a:r>
              <a:rPr lang="en-US" sz="1000" dirty="0">
                <a:latin typeface="Lucida Console" panose="020B0609040504020204" pitchFamily="49" charset="0"/>
              </a:rPr>
              <a:t>            JdbcHelper.</a:t>
            </a:r>
            <a:r>
              <a:rPr lang="en-US" sz="1000" i="1" dirty="0">
                <a:latin typeface="Lucida Console" panose="020B0609040504020204" pitchFamily="49" charset="0"/>
              </a:rPr>
              <a:t>executeUpdate</a:t>
            </a:r>
            <a:r>
              <a:rPr lang="en-US" sz="1000" dirty="0">
                <a:latin typeface="Lucida Console" panose="020B0609040504020204" pitchFamily="49" charset="0"/>
              </a:rPr>
              <a:t>(sqlHDMua,</a:t>
            </a:r>
            <a:r>
              <a:rPr lang="en-US" sz="1000" dirty="0">
                <a:solidFill>
                  <a:schemeClr val="accent6">
                    <a:lumMod val="75000"/>
                  </a:schemeClr>
                </a:solidFill>
                <a:latin typeface="Lucida Console" panose="020B0609040504020204" pitchFamily="49" charset="0"/>
              </a:rPr>
              <a:t> new </a:t>
            </a:r>
            <a:r>
              <a:rPr lang="en-US" sz="1000" dirty="0">
                <a:latin typeface="Lucida Console" panose="020B0609040504020204" pitchFamily="49" charset="0"/>
              </a:rPr>
              <a:t>Date(), ShareHelper.</a:t>
            </a:r>
            <a:r>
              <a:rPr lang="en-US" sz="1000" i="1" dirty="0">
                <a:solidFill>
                  <a:srgbClr val="7030A0"/>
                </a:solidFill>
                <a:latin typeface="Lucida Console" panose="020B0609040504020204" pitchFamily="49" charset="0"/>
              </a:rPr>
              <a:t>cash</a:t>
            </a:r>
            <a:r>
              <a:rPr lang="en-US" sz="1000" dirty="0">
                <a:latin typeface="Lucida Console" panose="020B0609040504020204" pitchFamily="49" charset="0"/>
              </a:rPr>
              <a:t>, </a:t>
            </a:r>
            <a:r>
              <a:rPr lang="en-US" sz="1000" dirty="0" smtClean="0">
                <a:latin typeface="Lucida Console" panose="020B0609040504020204" pitchFamily="49" charset="0"/>
              </a:rPr>
              <a:t>ShareHelper.</a:t>
            </a:r>
            <a:r>
              <a:rPr lang="en-US" sz="1000" i="1" dirty="0" smtClean="0">
                <a:solidFill>
                  <a:srgbClr val="7030A0"/>
                </a:solidFill>
                <a:latin typeface="Lucida Console" panose="020B0609040504020204" pitchFamily="49" charset="0"/>
              </a:rPr>
              <a:t>debit</a:t>
            </a:r>
            <a:r>
              <a:rPr lang="en-US" sz="1000" dirty="0" smtClean="0">
                <a:latin typeface="Lucida Console" panose="020B0609040504020204" pitchFamily="49" charset="0"/>
              </a:rPr>
              <a:t>, </a:t>
            </a:r>
            <a:r>
              <a:rPr lang="en-US" sz="1000" dirty="0">
                <a:latin typeface="Lucida Console" panose="020B0609040504020204" pitchFamily="49" charset="0"/>
              </a:rPr>
              <a:t>ShareHelper.</a:t>
            </a:r>
            <a:r>
              <a:rPr lang="en-US" sz="1000" i="1" dirty="0">
                <a:solidFill>
                  <a:srgbClr val="7030A0"/>
                </a:solidFill>
                <a:latin typeface="Lucida Console" panose="020B0609040504020204" pitchFamily="49" charset="0"/>
              </a:rPr>
              <a:t>total</a:t>
            </a:r>
            <a:r>
              <a:rPr lang="en-US" sz="1000" dirty="0">
                <a:latin typeface="Lucida Console" panose="020B0609040504020204" pitchFamily="49" charset="0"/>
              </a:rPr>
              <a:t> - ShareHelper.</a:t>
            </a:r>
            <a:r>
              <a:rPr lang="en-US" sz="1000" i="1" dirty="0">
                <a:solidFill>
                  <a:srgbClr val="7030A0"/>
                </a:solidFill>
                <a:latin typeface="Lucida Console" panose="020B0609040504020204" pitchFamily="49" charset="0"/>
              </a:rPr>
              <a:t>cash</a:t>
            </a:r>
            <a:r>
              <a:rPr lang="en-US" sz="1000" dirty="0">
                <a:latin typeface="Lucida Console" panose="020B0609040504020204" pitchFamily="49" charset="0"/>
              </a:rPr>
              <a:t> - </a:t>
            </a:r>
            <a:r>
              <a:rPr lang="en-US" sz="1000" dirty="0" smtClean="0">
                <a:latin typeface="Lucida Console" panose="020B0609040504020204" pitchFamily="49" charset="0"/>
              </a:rPr>
              <a:t>						ShareHelper.</a:t>
            </a:r>
            <a:r>
              <a:rPr lang="en-US" sz="1000" i="1" dirty="0" smtClean="0">
                <a:solidFill>
                  <a:srgbClr val="7030A0"/>
                </a:solidFill>
                <a:latin typeface="Lucida Console" panose="020B0609040504020204" pitchFamily="49" charset="0"/>
              </a:rPr>
              <a:t>debit</a:t>
            </a:r>
            <a:r>
              <a:rPr lang="en-US" sz="1000" dirty="0" smtClean="0">
                <a:latin typeface="Lucida Console" panose="020B0609040504020204" pitchFamily="49" charset="0"/>
              </a:rPr>
              <a:t>,</a:t>
            </a:r>
            <a:r>
              <a:rPr lang="en-US" sz="1000" dirty="0">
                <a:latin typeface="Lucida Console" panose="020B0609040504020204" pitchFamily="49" charset="0"/>
              </a:rPr>
              <a:t> DateHelper.</a:t>
            </a:r>
            <a:r>
              <a:rPr lang="en-US" sz="1000" i="1" dirty="0">
                <a:latin typeface="Lucida Console" panose="020B0609040504020204" pitchFamily="49" charset="0"/>
              </a:rPr>
              <a:t>addDays</a:t>
            </a:r>
            <a:r>
              <a:rPr lang="en-US" sz="1000" dirty="0">
                <a:latin typeface="Lucida Console" panose="020B0609040504020204" pitchFamily="49" charset="0"/>
              </a:rPr>
              <a:t>(</a:t>
            </a:r>
            <a:r>
              <a:rPr lang="en-US" sz="1000" dirty="0">
                <a:solidFill>
                  <a:schemeClr val="accent6">
                    <a:lumMod val="75000"/>
                  </a:schemeClr>
                </a:solidFill>
                <a:latin typeface="Lucida Console" panose="020B0609040504020204" pitchFamily="49" charset="0"/>
              </a:rPr>
              <a:t>new </a:t>
            </a:r>
            <a:r>
              <a:rPr lang="en-US" sz="1000" dirty="0">
                <a:latin typeface="Lucida Console" panose="020B0609040504020204" pitchFamily="49" charset="0"/>
              </a:rPr>
              <a:t>Date(), ShareHelper.</a:t>
            </a:r>
            <a:r>
              <a:rPr lang="en-US" sz="1000" i="1" dirty="0">
                <a:solidFill>
                  <a:srgbClr val="7030A0"/>
                </a:solidFill>
                <a:latin typeface="Lucida Console" panose="020B0609040504020204" pitchFamily="49" charset="0"/>
              </a:rPr>
              <a:t>month</a:t>
            </a:r>
            <a:r>
              <a:rPr lang="en-US" sz="1000" dirty="0">
                <a:latin typeface="Lucida Console" panose="020B0609040504020204" pitchFamily="49" charset="0"/>
              </a:rPr>
              <a:t> * 30), </a:t>
            </a:r>
            <a:r>
              <a:rPr lang="en-US" sz="1000" dirty="0">
                <a:solidFill>
                  <a:schemeClr val="accent6">
                    <a:lumMod val="75000"/>
                  </a:schemeClr>
                </a:solidFill>
                <a:latin typeface="Lucida Console" panose="020B0609040504020204" pitchFamily="49" charset="0"/>
              </a:rPr>
              <a:t>null</a:t>
            </a:r>
            <a:r>
              <a:rPr lang="en-US" sz="1000" dirty="0">
                <a:latin typeface="Lucida Console" panose="020B0609040504020204" pitchFamily="49" charset="0"/>
              </a:rPr>
              <a:t>, ShareHelper.</a:t>
            </a:r>
            <a:r>
              <a:rPr lang="en-US" sz="1000" i="1" dirty="0">
                <a:solidFill>
                  <a:srgbClr val="7030A0"/>
                </a:solidFill>
                <a:latin typeface="Lucida Console" panose="020B0609040504020204" pitchFamily="49" charset="0"/>
              </a:rPr>
              <a:t>USER</a:t>
            </a:r>
            <a:r>
              <a:rPr lang="en-US" sz="1000" dirty="0">
                <a:latin typeface="Lucida Console" panose="020B0609040504020204" pitchFamily="49" charset="0"/>
              </a:rPr>
              <a:t>.getEmployeeID(),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.get(0</a:t>
            </a:r>
            <a:r>
              <a:rPr lang="en-US" sz="1000" dirty="0">
                <a:latin typeface="Lucida Console" panose="020B0609040504020204" pitchFamily="49" charset="0"/>
              </a:rPr>
              <a:t>).getSupplierID());</a:t>
            </a:r>
          </a:p>
          <a:p>
            <a:pPr>
              <a:lnSpc>
                <a:spcPct val="150000"/>
              </a:lnSpc>
            </a:pP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String sqlThuocTrongKho = </a:t>
            </a:r>
            <a:r>
              <a:rPr lang="en-US" sz="1000" dirty="0">
                <a:solidFill>
                  <a:srgbClr val="00B050"/>
                </a:solidFill>
                <a:latin typeface="Lucida Console" panose="020B0609040504020204" pitchFamily="49" charset="0"/>
              </a:rPr>
              <a:t>"INSERT INTO THUOCTRONGKHO(MALOHANG, NGAYSX, NGAYHETHAN, SOLUONGTON, NGAYNHAPHANG, GIABAN, GIANHAP</a:t>
            </a:r>
            <a:r>
              <a:rPr lang="en-US" sz="1000" dirty="0" smtClean="0">
                <a:solidFill>
                  <a:srgbClr val="00B050"/>
                </a:solidFill>
                <a:latin typeface="Lucida Console" panose="020B0609040504020204" pitchFamily="49" charset="0"/>
              </a:rPr>
              <a:t>,“ </a:t>
            </a:r>
            <a:r>
              <a:rPr lang="en-US" sz="1000" dirty="0">
                <a:latin typeface="Lucida Console" panose="020B0609040504020204" pitchFamily="49" charset="0"/>
              </a:rPr>
              <a:t> </a:t>
            </a:r>
            <a:endParaRPr lang="en-US" sz="1000" dirty="0" smtClean="0">
              <a:latin typeface="Lucida Console" panose="020B0609040504020204" pitchFamily="49" charset="0"/>
            </a:endParaRP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 </a:t>
            </a:r>
            <a:r>
              <a:rPr lang="en-US" sz="1000" dirty="0">
                <a:solidFill>
                  <a:srgbClr val="00B050"/>
                </a:solidFill>
                <a:latin typeface="Lucida Console" panose="020B0609040504020204" pitchFamily="49" charset="0"/>
              </a:rPr>
              <a:t>"MATHUOC, MADAILY, TRANGTHAITHUOC) VALUES(?, ?, ?, ?, ?, ?, ?, ?, ?, ?)";</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for</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int</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 0;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solidFill>
                  <a:srgbClr val="7030A0"/>
                </a:solidFill>
                <a:latin typeface="Lucida Console" panose="020B0609040504020204" pitchFamily="49" charset="0"/>
              </a:rPr>
              <a:t>list</a:t>
            </a:r>
            <a:r>
              <a:rPr lang="en-US" sz="1000" dirty="0" err="1">
                <a:latin typeface="Lucida Console" panose="020B0609040504020204" pitchFamily="49" charset="0"/>
              </a:rPr>
              <a:t>.size</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JdbcHelper.</a:t>
            </a:r>
            <a:r>
              <a:rPr lang="en-US" sz="1000" i="1" dirty="0" smtClean="0">
                <a:latin typeface="Lucida Console" panose="020B0609040504020204" pitchFamily="49" charset="0"/>
              </a:rPr>
              <a:t>executeUpdate</a:t>
            </a:r>
            <a:r>
              <a:rPr lang="en-US" sz="1000" dirty="0" smtClean="0">
                <a:latin typeface="Lucida Console" panose="020B0609040504020204" pitchFamily="49" charset="0"/>
              </a:rPr>
              <a:t>(sqlThuocTrongKho</a:t>
            </a:r>
            <a:r>
              <a:rPr lang="en-US" sz="1000" dirty="0">
                <a:latin typeface="Lucida Console" panose="020B0609040504020204" pitchFamily="49" charset="0"/>
              </a:rPr>
              <a:t>,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.get(i).getBatchNo(),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.get(i).getManufactureDate(),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).getExpirationDate</a:t>
            </a:r>
            <a:r>
              <a:rPr lang="en-US" sz="1000" dirty="0" smtClean="0">
                <a:latin typeface="Lucida Console" panose="020B0609040504020204" pitchFamily="49" charset="0"/>
              </a:rPr>
              <a:t>(), 0</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new</a:t>
            </a:r>
            <a:r>
              <a:rPr lang="en-US" sz="1000" dirty="0">
                <a:latin typeface="Lucida Console" panose="020B0609040504020204" pitchFamily="49" charset="0"/>
              </a:rPr>
              <a:t> Date(), list.get(i).getSalePrice</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).getPurchasePrice</a:t>
            </a:r>
            <a:r>
              <a:rPr lang="en-US" sz="1000" dirty="0" smtClean="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).getDrugID(), ShareHelper.</a:t>
            </a:r>
            <a:r>
              <a:rPr lang="en-US" sz="1000" i="1" dirty="0">
                <a:solidFill>
                  <a:srgbClr val="7030A0"/>
                </a:solidFill>
                <a:latin typeface="Lucida Console" panose="020B0609040504020204" pitchFamily="49" charset="0"/>
              </a:rPr>
              <a:t>Branch</a:t>
            </a:r>
            <a:r>
              <a:rPr lang="en-US" sz="1000" dirty="0">
                <a:latin typeface="Lucida Console" panose="020B0609040504020204" pitchFamily="49" charset="0"/>
              </a:rPr>
              <a:t>.getBranchID(), </a:t>
            </a:r>
            <a:r>
              <a:rPr lang="en-US" sz="1000" dirty="0">
                <a:solidFill>
                  <a:schemeClr val="accent6">
                    <a:lumMod val="75000"/>
                  </a:schemeClr>
                </a:solidFill>
                <a:latin typeface="Lucida Console" panose="020B0609040504020204" pitchFamily="49" charset="0"/>
              </a:rPr>
              <a:t>null</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).setDrugNumber(purchaseInvoiceDAO.lastStoragedDrugID());</a:t>
            </a:r>
          </a:p>
          <a:p>
            <a:pPr>
              <a:lnSpc>
                <a:spcPct val="150000"/>
              </a:lnSpc>
            </a:pP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String </a:t>
            </a:r>
            <a:r>
              <a:rPr lang="en-US" sz="1000" dirty="0" err="1">
                <a:latin typeface="Lucida Console" panose="020B0609040504020204" pitchFamily="49" charset="0"/>
              </a:rPr>
              <a:t>sqlHDMChiTiet</a:t>
            </a:r>
            <a:r>
              <a:rPr lang="en-US" sz="1000" dirty="0">
                <a:latin typeface="Lucida Console" panose="020B0609040504020204" pitchFamily="49" charset="0"/>
              </a:rPr>
              <a:t> = </a:t>
            </a:r>
            <a:r>
              <a:rPr lang="en-US" sz="1000" dirty="0">
                <a:solidFill>
                  <a:srgbClr val="00B050"/>
                </a:solidFill>
                <a:latin typeface="Lucida Console" panose="020B0609040504020204" pitchFamily="49" charset="0"/>
              </a:rPr>
              <a:t>"INSERT INTO HOADONTHUMUACHITIET VALUES(?, ?,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for</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int</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 0;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list.size</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JdbcHelper.executeUpdate(sqlHDMChiTiet, purchaseInvoiceDAO.lastPurchaseInvoiceID(), list.get(i).getDrugNumber(), </a:t>
            </a:r>
            <a:r>
              <a:rPr lang="en-US" sz="1000" dirty="0" smtClean="0">
                <a:latin typeface="Lucida Console" panose="020B0609040504020204" pitchFamily="49" charset="0"/>
              </a:rPr>
              <a:t>							list.get(i</a:t>
            </a:r>
            <a:r>
              <a:rPr lang="en-US" sz="1000" dirty="0">
                <a:latin typeface="Lucida Console" panose="020B0609040504020204" pitchFamily="49" charset="0"/>
              </a:rPr>
              <a:t>).getQuantity());</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a:t>
            </a: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DialogHelper.alert(</a:t>
            </a:r>
            <a:r>
              <a:rPr lang="en-US" sz="1000" dirty="0">
                <a:solidFill>
                  <a:schemeClr val="accent6">
                    <a:lumMod val="75000"/>
                  </a:schemeClr>
                </a:solidFill>
                <a:latin typeface="Lucida Console" panose="020B0609040504020204" pitchFamily="49" charset="0"/>
              </a:rPr>
              <a:t>this</a:t>
            </a:r>
            <a:r>
              <a:rPr lang="en-US" sz="1000" dirty="0">
                <a:latin typeface="Lucida Console" panose="020B0609040504020204" pitchFamily="49" charset="0"/>
              </a:rPr>
              <a:t>, </a:t>
            </a:r>
            <a:r>
              <a:rPr lang="en-US" sz="1000" dirty="0">
                <a:solidFill>
                  <a:srgbClr val="00B050"/>
                </a:solidFill>
                <a:latin typeface="Lucida Console" panose="020B0609040504020204" pitchFamily="49" charset="0"/>
              </a:rPr>
              <a:t>"Update successfully"</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err="1">
                <a:solidFill>
                  <a:schemeClr val="accent6">
                    <a:lumMod val="75000"/>
                  </a:schemeClr>
                </a:solidFill>
                <a:latin typeface="Lucida Console" panose="020B0609040504020204" pitchFamily="49" charset="0"/>
              </a:rPr>
              <a:t>this</a:t>
            </a:r>
            <a:r>
              <a:rPr lang="en-US" sz="1000" dirty="0" err="1">
                <a:latin typeface="Lucida Console" panose="020B0609040504020204" pitchFamily="49" charset="0"/>
              </a:rPr>
              <a:t>.InvoiceID</a:t>
            </a:r>
            <a:r>
              <a:rPr lang="en-US" sz="1000" dirty="0">
                <a:latin typeface="Lucida Console" panose="020B0609040504020204" pitchFamily="49" charset="0"/>
              </a:rPr>
              <a:t> = </a:t>
            </a:r>
            <a:r>
              <a:rPr lang="en-US" sz="1000" dirty="0" err="1">
                <a:latin typeface="Lucida Console" panose="020B0609040504020204" pitchFamily="49" charset="0"/>
              </a:rPr>
              <a:t>purchaseInvoiceDAO.lastPurchaseInvoiceID</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 </a:t>
            </a:r>
            <a:r>
              <a:rPr lang="en-US" sz="1000" dirty="0">
                <a:solidFill>
                  <a:schemeClr val="accent6">
                    <a:lumMod val="75000"/>
                  </a:schemeClr>
                </a:solidFill>
                <a:latin typeface="Lucida Console" panose="020B0609040504020204" pitchFamily="49" charset="0"/>
              </a:rPr>
              <a:t>catch</a:t>
            </a:r>
            <a:r>
              <a:rPr lang="en-US" sz="1000" dirty="0">
                <a:latin typeface="Lucida Console" panose="020B0609040504020204" pitchFamily="49" charset="0"/>
              </a:rPr>
              <a:t> (Exception e) {</a:t>
            </a:r>
          </a:p>
          <a:p>
            <a:pPr>
              <a:lnSpc>
                <a:spcPct val="150000"/>
              </a:lnSpc>
            </a:pPr>
            <a:r>
              <a:rPr lang="en-US" sz="1000" dirty="0">
                <a:latin typeface="Lucida Console" panose="020B0609040504020204" pitchFamily="49" charset="0"/>
              </a:rPr>
              <a:t>            </a:t>
            </a:r>
            <a:r>
              <a:rPr lang="en-US" sz="1000" dirty="0" err="1">
                <a:latin typeface="Lucida Console" panose="020B0609040504020204" pitchFamily="49" charset="0"/>
              </a:rPr>
              <a:t>DialogHelper.alert</a:t>
            </a:r>
            <a:r>
              <a:rPr lang="en-US" sz="1000" dirty="0">
                <a:latin typeface="Lucida Console" panose="020B0609040504020204" pitchFamily="49" charset="0"/>
              </a:rPr>
              <a:t>(</a:t>
            </a:r>
            <a:r>
              <a:rPr lang="en-US" sz="1000" dirty="0">
                <a:solidFill>
                  <a:schemeClr val="accent6">
                    <a:lumMod val="75000"/>
                  </a:schemeClr>
                </a:solidFill>
                <a:latin typeface="Lucida Console" panose="020B0609040504020204" pitchFamily="49" charset="0"/>
              </a:rPr>
              <a:t>this</a:t>
            </a:r>
            <a:r>
              <a:rPr lang="en-US" sz="1000" dirty="0">
                <a:latin typeface="Lucida Console" panose="020B0609040504020204" pitchFamily="49" charset="0"/>
              </a:rPr>
              <a:t>, </a:t>
            </a:r>
            <a:r>
              <a:rPr lang="en-US" sz="1000" dirty="0">
                <a:solidFill>
                  <a:srgbClr val="00B050"/>
                </a:solidFill>
                <a:latin typeface="Lucida Console" panose="020B0609040504020204" pitchFamily="49" charset="0"/>
              </a:rPr>
              <a:t>"Insert </a:t>
            </a:r>
            <a:r>
              <a:rPr lang="en-US" sz="1000" dirty="0" err="1">
                <a:solidFill>
                  <a:srgbClr val="00B050"/>
                </a:solidFill>
                <a:latin typeface="Lucida Console" panose="020B0609040504020204" pitchFamily="49" charset="0"/>
              </a:rPr>
              <a:t>failsed</a:t>
            </a:r>
            <a:r>
              <a:rPr lang="en-US" sz="1000" dirty="0">
                <a:solidFill>
                  <a:srgbClr val="00B050"/>
                </a:solidFill>
                <a:latin typeface="Lucida Console" panose="020B0609040504020204" pitchFamily="49" charset="0"/>
              </a:rPr>
              <a:t>"</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t>
            </a:r>
          </a:p>
          <a:p>
            <a:r>
              <a:rPr lang="en-US" sz="1000" dirty="0">
                <a:latin typeface="Lucida Console" panose="020B0609040504020204" pitchFamily="49" charset="0"/>
              </a:rPr>
              <a:t/>
            </a:r>
            <a:br>
              <a:rPr lang="en-US" sz="1000" dirty="0">
                <a:latin typeface="Lucida Console" panose="020B0609040504020204" pitchFamily="49" charset="0"/>
              </a:rPr>
            </a:br>
            <a:endParaRPr lang="en-US" sz="1000" dirty="0">
              <a:latin typeface="Lucida Console" panose="020B0609040504020204" pitchFamily="49" charset="0"/>
            </a:endParaRPr>
          </a:p>
        </p:txBody>
      </p:sp>
    </p:spTree>
    <p:extLst>
      <p:ext uri="{BB962C8B-B14F-4D97-AF65-F5344CB8AC3E}">
        <p14:creationId xmlns:p14="http://schemas.microsoft.com/office/powerpoint/2010/main" val="39125451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bán thuốc (Hóa đơn xuất)</a:t>
            </a:r>
          </a:p>
        </p:txBody>
      </p:sp>
      <p:pic>
        <p:nvPicPr>
          <p:cNvPr id="10" name="Picture 9"/>
          <p:cNvPicPr>
            <a:picLocks noChangeAspect="1"/>
          </p:cNvPicPr>
          <p:nvPr/>
        </p:nvPicPr>
        <p:blipFill>
          <a:blip r:embed="rId2"/>
          <a:stretch>
            <a:fillRect/>
          </a:stretch>
        </p:blipFill>
        <p:spPr>
          <a:xfrm>
            <a:off x="1371599" y="1943099"/>
            <a:ext cx="4564648" cy="4181239"/>
          </a:xfrm>
          <a:prstGeom prst="rect">
            <a:avLst/>
          </a:prstGeom>
        </p:spPr>
      </p:pic>
      <p:pic>
        <p:nvPicPr>
          <p:cNvPr id="11" name="Picture 10"/>
          <p:cNvPicPr>
            <a:picLocks noChangeAspect="1"/>
          </p:cNvPicPr>
          <p:nvPr/>
        </p:nvPicPr>
        <p:blipFill>
          <a:blip r:embed="rId3"/>
          <a:stretch>
            <a:fillRect/>
          </a:stretch>
        </p:blipFill>
        <p:spPr>
          <a:xfrm>
            <a:off x="6432450" y="1943099"/>
            <a:ext cx="4557602" cy="4181239"/>
          </a:xfrm>
          <a:prstGeom prst="rect">
            <a:avLst/>
          </a:prstGeom>
        </p:spPr>
      </p:pic>
    </p:spTree>
    <p:extLst>
      <p:ext uri="{BB962C8B-B14F-4D97-AF65-F5344CB8AC3E}">
        <p14:creationId xmlns:p14="http://schemas.microsoft.com/office/powerpoint/2010/main" val="32441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200399" y="145391"/>
            <a:ext cx="5892131" cy="6508310"/>
            <a:chOff x="895349" y="145391"/>
            <a:chExt cx="5892131" cy="650831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3409950"/>
              <a:ext cx="5892131" cy="32437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49" y="145391"/>
              <a:ext cx="5892131" cy="3264559"/>
            </a:xfrm>
            <a:prstGeom prst="rect">
              <a:avLst/>
            </a:prstGeom>
          </p:spPr>
        </p:pic>
      </p:grpSp>
    </p:spTree>
    <p:extLst>
      <p:ext uri="{BB962C8B-B14F-4D97-AF65-F5344CB8AC3E}">
        <p14:creationId xmlns:p14="http://schemas.microsoft.com/office/powerpoint/2010/main" val="3418291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pic>
        <p:nvPicPr>
          <p:cNvPr id="7" name="Picture Placeholder 6"/>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8" t="3620" r="-208" b="20050"/>
          <a:stretch/>
        </p:blipFill>
        <p:spPr/>
      </p:pic>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600" b="1" dirty="0">
                <a:latin typeface="Segoe UI Black" panose="020B0A02040204020203" pitchFamily="34" charset="0"/>
                <a:ea typeface="Segoe UI Black" panose="020B0A02040204020203" pitchFamily="34" charset="0"/>
              </a:rPr>
              <a:t>LƯU ANH QUÂN</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spTree>
    <p:extLst>
      <p:ext uri="{BB962C8B-B14F-4D97-AF65-F5344CB8AC3E}">
        <p14:creationId xmlns:p14="http://schemas.microsoft.com/office/powerpoint/2010/main" val="17544947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in hóa đơn</a:t>
            </a:r>
          </a:p>
        </p:txBody>
      </p:sp>
      <p:pic>
        <p:nvPicPr>
          <p:cNvPr id="4" name="Picture 3"/>
          <p:cNvPicPr>
            <a:picLocks noChangeAspect="1"/>
          </p:cNvPicPr>
          <p:nvPr/>
        </p:nvPicPr>
        <p:blipFill>
          <a:blip r:embed="rId2"/>
          <a:stretch>
            <a:fillRect/>
          </a:stretch>
        </p:blipFill>
        <p:spPr>
          <a:xfrm>
            <a:off x="1231900" y="1756342"/>
            <a:ext cx="4397125" cy="4678815"/>
          </a:xfrm>
          <a:prstGeom prst="rect">
            <a:avLst/>
          </a:prstGeom>
        </p:spPr>
      </p:pic>
      <p:pic>
        <p:nvPicPr>
          <p:cNvPr id="5" name="Picture 4"/>
          <p:cNvPicPr>
            <a:picLocks noChangeAspect="1"/>
          </p:cNvPicPr>
          <p:nvPr/>
        </p:nvPicPr>
        <p:blipFill>
          <a:blip r:embed="rId3"/>
          <a:stretch>
            <a:fillRect/>
          </a:stretch>
        </p:blipFill>
        <p:spPr>
          <a:xfrm>
            <a:off x="6951227" y="1756342"/>
            <a:ext cx="3600874" cy="4848811"/>
          </a:xfrm>
          <a:prstGeom prst="rect">
            <a:avLst/>
          </a:prstGeom>
        </p:spPr>
      </p:pic>
    </p:spTree>
    <p:extLst>
      <p:ext uri="{BB962C8B-B14F-4D97-AF65-F5344CB8AC3E}">
        <p14:creationId xmlns:p14="http://schemas.microsoft.com/office/powerpoint/2010/main" val="2555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879600" y="3556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File thiết kế giao diện</a:t>
            </a:r>
          </a:p>
          <a:p>
            <a:pPr algn="ctr"/>
            <a:r>
              <a:rPr lang="en-US" dirty="0" smtClean="0"/>
              <a:t>(jrxml)</a:t>
            </a:r>
            <a:endParaRPr lang="en-US" dirty="0"/>
          </a:p>
        </p:txBody>
      </p:sp>
      <p:sp>
        <p:nvSpPr>
          <p:cNvPr id="7" name="Rounded Rectangle 6"/>
          <p:cNvSpPr/>
          <p:nvPr/>
        </p:nvSpPr>
        <p:spPr>
          <a:xfrm>
            <a:off x="1879600" y="20828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Biên dịch sang report</a:t>
            </a:r>
            <a:endParaRPr lang="en-US" dirty="0"/>
          </a:p>
        </p:txBody>
      </p:sp>
      <p:sp>
        <p:nvSpPr>
          <p:cNvPr id="8" name="Rounded Rectangle 7"/>
          <p:cNvSpPr/>
          <p:nvPr/>
        </p:nvSpPr>
        <p:spPr>
          <a:xfrm>
            <a:off x="1879600" y="38100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Chèn dữ liệu</a:t>
            </a:r>
            <a:endParaRPr lang="en-US" dirty="0"/>
          </a:p>
        </p:txBody>
      </p:sp>
      <p:sp>
        <p:nvSpPr>
          <p:cNvPr id="9" name="Rounded Rectangle 8"/>
          <p:cNvSpPr/>
          <p:nvPr/>
        </p:nvSpPr>
        <p:spPr>
          <a:xfrm>
            <a:off x="1879600" y="55372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Xuất hóa đơn</a:t>
            </a:r>
            <a:endParaRPr lang="en-US" dirty="0"/>
          </a:p>
        </p:txBody>
      </p:sp>
      <p:cxnSp>
        <p:nvCxnSpPr>
          <p:cNvPr id="15" name="Straight Arrow Connector 14"/>
          <p:cNvCxnSpPr>
            <a:stCxn id="6" idx="2"/>
            <a:endCxn id="7" idx="0"/>
          </p:cNvCxnSpPr>
          <p:nvPr/>
        </p:nvCxnSpPr>
        <p:spPr>
          <a:xfrm>
            <a:off x="3625850" y="13081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a:xfrm>
            <a:off x="3625850" y="30353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p:cNvCxnSpPr/>
          <p:nvPr/>
        </p:nvCxnSpPr>
        <p:spPr>
          <a:xfrm>
            <a:off x="3625850" y="47625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p:nvPr/>
        </p:nvCxnSpPr>
        <p:spPr>
          <a:xfrm flipH="1">
            <a:off x="3625850" y="3409950"/>
            <a:ext cx="3105150" cy="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Left Brace 21"/>
          <p:cNvSpPr/>
          <p:nvPr/>
        </p:nvSpPr>
        <p:spPr>
          <a:xfrm>
            <a:off x="6686549" y="1905000"/>
            <a:ext cx="1193800" cy="3009900"/>
          </a:xfrm>
          <a:prstGeom prst="leftBrace">
            <a:avLst>
              <a:gd name="adj1" fmla="val 83865"/>
              <a:gd name="adj2" fmla="val 50000"/>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3" name="Parallelogram 22"/>
          <p:cNvSpPr/>
          <p:nvPr/>
        </p:nvSpPr>
        <p:spPr>
          <a:xfrm>
            <a:off x="7766047" y="2095500"/>
            <a:ext cx="3149600" cy="825500"/>
          </a:xfrm>
          <a:prstGeom prst="parallelogram">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Parameter</a:t>
            </a:r>
            <a:endParaRPr lang="en-US" dirty="0"/>
          </a:p>
        </p:txBody>
      </p:sp>
      <p:sp>
        <p:nvSpPr>
          <p:cNvPr id="25" name="Parallelogram 24"/>
          <p:cNvSpPr/>
          <p:nvPr/>
        </p:nvSpPr>
        <p:spPr>
          <a:xfrm>
            <a:off x="7766047" y="3702050"/>
            <a:ext cx="3149600" cy="825500"/>
          </a:xfrm>
          <a:prstGeom prst="parallelogram">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Field (Datasource)</a:t>
            </a:r>
            <a:endParaRPr lang="en-US" dirty="0"/>
          </a:p>
        </p:txBody>
      </p:sp>
      <p:sp>
        <p:nvSpPr>
          <p:cNvPr id="27" name="Oval 26"/>
          <p:cNvSpPr/>
          <p:nvPr/>
        </p:nvSpPr>
        <p:spPr>
          <a:xfrm>
            <a:off x="10436346" y="851807"/>
            <a:ext cx="1371606" cy="901410"/>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Hash map</a:t>
            </a:r>
            <a:endParaRPr lang="en-US" sz="1400" dirty="0"/>
          </a:p>
        </p:txBody>
      </p:sp>
      <p:sp>
        <p:nvSpPr>
          <p:cNvPr id="28" name="Oval 27"/>
          <p:cNvSpPr/>
          <p:nvPr/>
        </p:nvSpPr>
        <p:spPr>
          <a:xfrm>
            <a:off x="8991588" y="5092524"/>
            <a:ext cx="1371606" cy="889351"/>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Result Set</a:t>
            </a:r>
            <a:endParaRPr lang="en-US" sz="1400" dirty="0"/>
          </a:p>
        </p:txBody>
      </p:sp>
      <p:sp>
        <p:nvSpPr>
          <p:cNvPr id="29" name="Oval 28"/>
          <p:cNvSpPr/>
          <p:nvPr/>
        </p:nvSpPr>
        <p:spPr>
          <a:xfrm>
            <a:off x="10699737" y="4672012"/>
            <a:ext cx="1371606" cy="955675"/>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Model table</a:t>
            </a:r>
            <a:endParaRPr lang="en-US" sz="1400" dirty="0"/>
          </a:p>
        </p:txBody>
      </p:sp>
      <p:cxnSp>
        <p:nvCxnSpPr>
          <p:cNvPr id="31" name="Straight Arrow Connector 30"/>
          <p:cNvCxnSpPr>
            <a:endCxn id="28" idx="0"/>
          </p:cNvCxnSpPr>
          <p:nvPr/>
        </p:nvCxnSpPr>
        <p:spPr>
          <a:xfrm>
            <a:off x="9677391" y="4527550"/>
            <a:ext cx="0" cy="56497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p:nvPr/>
        </p:nvCxnSpPr>
        <p:spPr>
          <a:xfrm>
            <a:off x="10699737" y="4527550"/>
            <a:ext cx="349260" cy="1444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p:nvPr/>
        </p:nvCxnSpPr>
        <p:spPr>
          <a:xfrm flipV="1">
            <a:off x="10699737" y="1695450"/>
            <a:ext cx="174630" cy="38735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76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2" grpId="0" animBg="1"/>
      <p:bldP spid="23" grpId="0" animBg="1"/>
      <p:bldP spid="25" grpId="0" animBg="1"/>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724629" y="1944389"/>
            <a:ext cx="8699469" cy="3007447"/>
          </a:xfrm>
        </p:spPr>
        <p:txBody>
          <a:bodyPr/>
          <a:lstStyle/>
          <a:p>
            <a:r>
              <a:rPr lang="en-US" sz="7200" dirty="0" smtClean="0">
                <a:latin typeface="Segoe UI Black" panose="020B0A02040204020203" pitchFamily="34" charset="0"/>
                <a:ea typeface="Segoe UI Black" panose="020B0A02040204020203" pitchFamily="34" charset="0"/>
              </a:rPr>
              <a:t>Kết quả đạt được</a:t>
            </a:r>
            <a:endParaRPr lang="en-US" sz="7200" cap="none" dirty="0">
              <a:latin typeface="Impact" panose="020B0806030902050204" pitchFamily="34" charset="0"/>
            </a:endParaRPr>
          </a:p>
        </p:txBody>
      </p:sp>
    </p:spTree>
    <p:extLst>
      <p:ext uri="{BB962C8B-B14F-4D97-AF65-F5344CB8AC3E}">
        <p14:creationId xmlns:p14="http://schemas.microsoft.com/office/powerpoint/2010/main" val="192665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smtClean="0">
                <a:latin typeface="Segoe UI Black" panose="020B0A02040204020203" pitchFamily="34" charset="0"/>
                <a:ea typeface="Segoe UI Black" panose="020B0A02040204020203" pitchFamily="34" charset="0"/>
              </a:rPr>
              <a:t>Mức độ hoàn thành dự án</a:t>
            </a:r>
            <a:endParaRPr lang="en-US" sz="3200" dirty="0">
              <a:latin typeface="Segoe UI Black" panose="020B0A02040204020203" pitchFamily="34" charset="0"/>
              <a:ea typeface="Segoe UI Black" panose="020B0A02040204020203" pitchFamily="34" charset="0"/>
            </a:endParaRPr>
          </a:p>
        </p:txBody>
      </p:sp>
      <p:sp>
        <p:nvSpPr>
          <p:cNvPr id="3" name="Rectangle 2"/>
          <p:cNvSpPr/>
          <p:nvPr/>
        </p:nvSpPr>
        <p:spPr>
          <a:xfrm>
            <a:off x="1432978" y="2217811"/>
            <a:ext cx="9495693" cy="830997"/>
          </a:xfrm>
          <a:prstGeom prst="rect">
            <a:avLst/>
          </a:prstGeom>
        </p:spPr>
        <p:txBody>
          <a:bodyPr wrap="square">
            <a:spAutoFit/>
          </a:bodyPr>
          <a:lstStyle/>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Times New Roman" panose="02020603050405020304" pitchFamily="18" charset="0"/>
              </a:rPr>
              <a:t>So với mục tiêu đặt ra của nhóm thì mức độ hoàn thành của chúng em đã đạt từ 85% đến 90% mục tiêu ban </a:t>
            </a:r>
            <a:r>
              <a:rPr lang="en-US" sz="2400" dirty="0" smtClean="0">
                <a:latin typeface="Calibri" panose="020F0502020204030204" pitchFamily="34" charset="0"/>
                <a:ea typeface="Calibri" panose="020F0502020204030204" pitchFamily="34" charset="0"/>
                <a:cs typeface="Times New Roman" panose="02020603050405020304" pitchFamily="18" charset="0"/>
              </a:rPr>
              <a:t>đầu.</a:t>
            </a:r>
            <a:endParaRPr lang="en-US" sz="2400" dirty="0"/>
          </a:p>
        </p:txBody>
      </p:sp>
    </p:spTree>
    <p:extLst>
      <p:ext uri="{BB962C8B-B14F-4D97-AF65-F5344CB8AC3E}">
        <p14:creationId xmlns:p14="http://schemas.microsoft.com/office/powerpoint/2010/main" val="271396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smtClean="0">
                <a:latin typeface="Segoe UI Black" panose="020B0A02040204020203" pitchFamily="34" charset="0"/>
                <a:ea typeface="Segoe UI Black" panose="020B0A02040204020203" pitchFamily="34" charset="0"/>
              </a:rPr>
              <a:t>Khó khăn và cách giải quyết</a:t>
            </a:r>
            <a:endParaRPr lang="en-US" sz="3200" dirty="0">
              <a:latin typeface="Segoe UI Black" panose="020B0A02040204020203" pitchFamily="34" charset="0"/>
              <a:ea typeface="Segoe UI Black" panose="020B0A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05795992"/>
              </p:ext>
            </p:extLst>
          </p:nvPr>
        </p:nvGraphicFramePr>
        <p:xfrm>
          <a:off x="1618056" y="1806404"/>
          <a:ext cx="9125538" cy="4550434"/>
        </p:xfrm>
        <a:graphic>
          <a:graphicData uri="http://schemas.openxmlformats.org/drawingml/2006/table">
            <a:tbl>
              <a:tblPr firstRow="1" firstCol="1" bandRow="1">
                <a:tableStyleId>{5A111915-BE36-4E01-A7E5-04B1672EAD32}</a:tableStyleId>
              </a:tblPr>
              <a:tblGrid>
                <a:gridCol w="4562769">
                  <a:extLst>
                    <a:ext uri="{9D8B030D-6E8A-4147-A177-3AD203B41FA5}">
                      <a16:colId xmlns:a16="http://schemas.microsoft.com/office/drawing/2014/main" val="738576046"/>
                    </a:ext>
                  </a:extLst>
                </a:gridCol>
                <a:gridCol w="4562769">
                  <a:extLst>
                    <a:ext uri="{9D8B030D-6E8A-4147-A177-3AD203B41FA5}">
                      <a16:colId xmlns:a16="http://schemas.microsoft.com/office/drawing/2014/main" val="1346290840"/>
                    </a:ext>
                  </a:extLst>
                </a:gridCol>
              </a:tblGrid>
              <a:tr h="518436">
                <a:tc>
                  <a:txBody>
                    <a:bodyPr/>
                    <a:lstStyle/>
                    <a:p>
                      <a:pPr marL="0" marR="0" algn="ctr">
                        <a:lnSpc>
                          <a:spcPct val="115000"/>
                        </a:lnSpc>
                        <a:spcBef>
                          <a:spcPts val="0"/>
                        </a:spcBef>
                        <a:spcAft>
                          <a:spcPts val="0"/>
                        </a:spcAft>
                      </a:pPr>
                      <a:r>
                        <a:rPr lang="en-US" sz="2400" dirty="0">
                          <a:effectLst/>
                        </a:rPr>
                        <a:t>Khó khăn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dirty="0">
                          <a:effectLst/>
                        </a:rPr>
                        <a:t>Cách giải quyết</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4536957"/>
                  </a:ext>
                </a:extLst>
              </a:tr>
              <a:tr h="751887">
                <a:tc>
                  <a:txBody>
                    <a:bodyPr/>
                    <a:lstStyle/>
                    <a:p>
                      <a:pPr marL="0" marR="0" algn="l">
                        <a:lnSpc>
                          <a:spcPct val="115000"/>
                        </a:lnSpc>
                        <a:spcBef>
                          <a:spcPts val="0"/>
                        </a:spcBef>
                        <a:spcAft>
                          <a:spcPts val="0"/>
                        </a:spcAft>
                      </a:pPr>
                      <a:r>
                        <a:rPr lang="en-US" sz="1100" dirty="0">
                          <a:effectLst/>
                        </a:rPr>
                        <a:t>Thiết kế sơ đồ quan hệ có nhiều bất đồng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Từng người nói nên quan điểm của cá nhân, nhất chí và phản biện, dần dần nhóm đã tìm được tiếng nói chung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5500760"/>
                  </a:ext>
                </a:extLst>
              </a:tr>
              <a:tr h="751887">
                <a:tc>
                  <a:txBody>
                    <a:bodyPr/>
                    <a:lstStyle/>
                    <a:p>
                      <a:pPr marL="0" marR="0" algn="l">
                        <a:lnSpc>
                          <a:spcPct val="115000"/>
                        </a:lnSpc>
                        <a:spcBef>
                          <a:spcPts val="0"/>
                        </a:spcBef>
                        <a:spcAft>
                          <a:spcPts val="0"/>
                        </a:spcAft>
                      </a:pPr>
                      <a:r>
                        <a:rPr lang="en-US" sz="1100" dirty="0">
                          <a:effectLst/>
                        </a:rPr>
                        <a:t>Mùa dịch Covid-19 khó khăn nên khó gặp mắt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Tụi em đã làm theo các biện pháp an toàn của nhà nước và cố gắng sắp xếp 1 buổi gặp mặt để thối nhất dự án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6522443"/>
                  </a:ext>
                </a:extLst>
              </a:tr>
              <a:tr h="1264112">
                <a:tc>
                  <a:txBody>
                    <a:bodyPr/>
                    <a:lstStyle/>
                    <a:p>
                      <a:pPr marL="0" marR="0" algn="l">
                        <a:lnSpc>
                          <a:spcPct val="115000"/>
                        </a:lnSpc>
                        <a:spcBef>
                          <a:spcPts val="0"/>
                        </a:spcBef>
                        <a:spcAft>
                          <a:spcPts val="0"/>
                        </a:spcAft>
                      </a:pPr>
                      <a:r>
                        <a:rPr lang="en-US" sz="1100" dirty="0">
                          <a:effectLst/>
                        </a:rPr>
                        <a:t>Quy mô dự án lớn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Với dự án là quản lý 1 chuỗi các cửa hàng thuốc, việc phân quyền, quản lý gặp nhiều khó khăn. Nhưng với sự trợ giúp của internet tụi em đã tìm hiểu được ít nhiều và hoàn thiện dự án của mình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234770"/>
                  </a:ext>
                </a:extLst>
              </a:tr>
              <a:tr h="1264112">
                <a:tc>
                  <a:txBody>
                    <a:bodyPr/>
                    <a:lstStyle/>
                    <a:p>
                      <a:pPr marL="0" marR="0" algn="l">
                        <a:lnSpc>
                          <a:spcPct val="115000"/>
                        </a:lnSpc>
                        <a:spcBef>
                          <a:spcPts val="0"/>
                        </a:spcBef>
                        <a:spcAft>
                          <a:spcPts val="0"/>
                        </a:spcAft>
                      </a:pPr>
                      <a:r>
                        <a:rPr lang="en-US" sz="1100" dirty="0">
                          <a:effectLst/>
                        </a:rPr>
                        <a:t>Thời gian hạn chế</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Thời gian này song song với Dự Án 1 nhóm em còn cùng học môn JAVA 4. Cả 2 môn đều cùng phải làm nhưng dự án lớn. Tụi em đã phân bổ thời gian rõ ràng để có thể hoàn thành cả 2 môn thật tốt.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5659844"/>
                  </a:ext>
                </a:extLst>
              </a:tr>
            </a:tbl>
          </a:graphicData>
        </a:graphic>
      </p:graphicFrame>
    </p:spTree>
    <p:extLst>
      <p:ext uri="{BB962C8B-B14F-4D97-AF65-F5344CB8AC3E}">
        <p14:creationId xmlns:p14="http://schemas.microsoft.com/office/powerpoint/2010/main" val="37426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smtClean="0">
                <a:latin typeface="Segoe UI Black" panose="020B0A02040204020203" pitchFamily="34" charset="0"/>
                <a:ea typeface="Segoe UI Black" panose="020B0A02040204020203" pitchFamily="34" charset="0"/>
              </a:rPr>
              <a:t>Bài học rút ra</a:t>
            </a:r>
            <a:endParaRPr lang="en-US" sz="3200" dirty="0">
              <a:latin typeface="Segoe UI Black" panose="020B0A02040204020203" pitchFamily="34" charset="0"/>
              <a:ea typeface="Segoe UI Black" panose="020B0A02040204020203" pitchFamily="34" charset="0"/>
            </a:endParaRPr>
          </a:p>
        </p:txBody>
      </p:sp>
      <p:sp>
        <p:nvSpPr>
          <p:cNvPr id="3" name="Rectangle 2"/>
          <p:cNvSpPr/>
          <p:nvPr/>
        </p:nvSpPr>
        <p:spPr>
          <a:xfrm>
            <a:off x="1371599" y="2156803"/>
            <a:ext cx="9533460" cy="2276008"/>
          </a:xfrm>
          <a:prstGeom prst="rect">
            <a:avLst/>
          </a:prstGeom>
        </p:spPr>
        <p:txBody>
          <a:bodyPr wrap="square">
            <a:spAutoFit/>
          </a:bodyPr>
          <a:lstStyle/>
          <a:p>
            <a:pPr marL="342900" marR="0" lvl="0" indent="-342900" algn="just">
              <a:lnSpc>
                <a:spcPct val="250000"/>
              </a:lnSpc>
              <a:spcBef>
                <a:spcPts val="0"/>
              </a:spcBef>
              <a:spcAft>
                <a:spcPts val="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Chủ động lắng nghe – sẵn sàng chia </a:t>
            </a:r>
            <a:r>
              <a:rPr lang="en-US" sz="2000" dirty="0" smtClean="0">
                <a:latin typeface="Calibri" panose="020F0502020204030204" pitchFamily="34" charset="0"/>
                <a:ea typeface="Calibri" panose="020F0502020204030204" pitchFamily="34" charset="0"/>
                <a:cs typeface="Times New Roman" panose="02020603050405020304" pitchFamily="18" charset="0"/>
              </a:rPr>
              <a:t>sẻ</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50000"/>
              </a:lnSpc>
              <a:spcBef>
                <a:spcPts val="0"/>
              </a:spcBef>
              <a:spcAft>
                <a:spcPts val="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Cần sự nhất quán trong </a:t>
            </a:r>
            <a:r>
              <a:rPr lang="en-US" sz="2000" dirty="0" smtClean="0">
                <a:latin typeface="Calibri" panose="020F0502020204030204" pitchFamily="34" charset="0"/>
                <a:ea typeface="Calibri" panose="020F0502020204030204" pitchFamily="34" charset="0"/>
                <a:cs typeface="Times New Roman" panose="02020603050405020304" pitchFamily="18" charset="0"/>
              </a:rPr>
              <a:t>code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250000"/>
              </a:lnSpc>
              <a:spcBef>
                <a:spcPts val="0"/>
              </a:spcBef>
              <a:spcAft>
                <a:spcPts val="1000"/>
              </a:spcAft>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Times New Roman" panose="02020603050405020304" pitchFamily="18" charset="0"/>
              </a:rPr>
              <a:t>Dù đang học tập, code vẫn cần phải sát thực tế - đảm bảo về mặt nghiệp </a:t>
            </a:r>
            <a:r>
              <a:rPr lang="en-US" sz="2000" dirty="0" smtClean="0">
                <a:latin typeface="Calibri" panose="020F0502020204030204" pitchFamily="34" charset="0"/>
                <a:ea typeface="Calibri" panose="020F0502020204030204" pitchFamily="34" charset="0"/>
                <a:cs typeface="Times New Roman" panose="02020603050405020304" pitchFamily="18" charset="0"/>
              </a:rPr>
              <a:t>vụ</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369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325" y="1187060"/>
            <a:ext cx="9612971" cy="2852737"/>
          </a:xfrm>
        </p:spPr>
        <p:txBody>
          <a:bodyPr/>
          <a:lstStyle/>
          <a:p>
            <a:r>
              <a:rPr lang="en-US" dirty="0" smtClean="0"/>
              <a:t>THANKS FOR LISTENING</a:t>
            </a:r>
            <a:endParaRPr lang="en-US" dirty="0"/>
          </a:p>
        </p:txBody>
      </p:sp>
    </p:spTree>
    <p:extLst>
      <p:ext uri="{BB962C8B-B14F-4D97-AF65-F5344CB8AC3E}">
        <p14:creationId xmlns:p14="http://schemas.microsoft.com/office/powerpoint/2010/main" val="3174836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600" b="1" dirty="0">
                <a:latin typeface="Segoe UI Black" panose="020B0A02040204020203" pitchFamily="34" charset="0"/>
                <a:ea typeface="Segoe UI Black" panose="020B0A02040204020203" pitchFamily="34" charset="0"/>
              </a:rPr>
              <a:t>ĐỖ HOÀNG LONG</a:t>
            </a:r>
            <a:endParaRPr lang="en-US" sz="36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507" r="7507"/>
          <a:stretch>
            <a:fillRect/>
          </a:stretch>
        </p:blipFill>
        <p:spPr/>
      </p:pic>
    </p:spTree>
    <p:extLst>
      <p:ext uri="{BB962C8B-B14F-4D97-AF65-F5344CB8AC3E}">
        <p14:creationId xmlns:p14="http://schemas.microsoft.com/office/powerpoint/2010/main" val="530013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200" b="1" dirty="0">
                <a:latin typeface="Segoe UI Black" panose="020B0A02040204020203" pitchFamily="34" charset="0"/>
                <a:ea typeface="Segoe UI Black" panose="020B0A02040204020203" pitchFamily="34" charset="0"/>
              </a:rPr>
              <a:t>NGUYỄN THÀNH ĐỒNG</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40" r="1140"/>
          <a:stretch>
            <a:fillRect/>
          </a:stretch>
        </p:blipFill>
        <p:spPr/>
      </p:pic>
    </p:spTree>
    <p:extLst>
      <p:ext uri="{BB962C8B-B14F-4D97-AF65-F5344CB8AC3E}">
        <p14:creationId xmlns:p14="http://schemas.microsoft.com/office/powerpoint/2010/main" val="2886295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258-FBDF-4B27-9629-7EDE5A44E595}"/>
              </a:ext>
            </a:extLst>
          </p:cNvPr>
          <p:cNvSpPr txBox="1">
            <a:spLocks/>
          </p:cNvSpPr>
          <p:nvPr/>
        </p:nvSpPr>
        <p:spPr>
          <a:xfrm>
            <a:off x="1273087" y="478617"/>
            <a:ext cx="9601200" cy="720213"/>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smtClean="0">
                <a:latin typeface="Segoe UI Black" panose="020B0A02040204020203" pitchFamily="34" charset="0"/>
                <a:ea typeface="Segoe UI Black" panose="020B0A02040204020203" pitchFamily="34" charset="0"/>
              </a:rPr>
              <a:t>Giới thiệu dự án</a:t>
            </a:r>
            <a:endParaRPr lang="en-US" sz="3600" dirty="0">
              <a:latin typeface="Segoe UI Black" panose="020B0A02040204020203" pitchFamily="34" charset="0"/>
              <a:ea typeface="Segoe UI Black" panose="020B0A02040204020203" pitchFamily="34" charset="0"/>
            </a:endParaRPr>
          </a:p>
        </p:txBody>
      </p:sp>
      <p:sp>
        <p:nvSpPr>
          <p:cNvPr id="3" name="Title 1">
            <a:extLst>
              <a:ext uri="{FF2B5EF4-FFF2-40B4-BE49-F238E27FC236}">
                <a16:creationId xmlns:a16="http://schemas.microsoft.com/office/drawing/2014/main" id="{B8BDF258-FBDF-4B27-9629-7EDE5A44E595}"/>
              </a:ext>
            </a:extLst>
          </p:cNvPr>
          <p:cNvSpPr txBox="1">
            <a:spLocks/>
          </p:cNvSpPr>
          <p:nvPr/>
        </p:nvSpPr>
        <p:spPr>
          <a:xfrm>
            <a:off x="1273087" y="1806442"/>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Phân tích và thiết kế</a:t>
            </a:r>
            <a:endParaRPr lang="en-US" sz="3600" dirty="0"/>
          </a:p>
        </p:txBody>
      </p:sp>
      <p:cxnSp>
        <p:nvCxnSpPr>
          <p:cNvPr id="4" name="Straight Connector 3"/>
          <p:cNvCxnSpPr/>
          <p:nvPr/>
        </p:nvCxnSpPr>
        <p:spPr>
          <a:xfrm>
            <a:off x="1376604" y="2366881"/>
            <a:ext cx="9592573"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8BDF258-FBDF-4B27-9629-7EDE5A44E595}"/>
              </a:ext>
            </a:extLst>
          </p:cNvPr>
          <p:cNvSpPr txBox="1">
            <a:spLocks/>
          </p:cNvSpPr>
          <p:nvPr/>
        </p:nvSpPr>
        <p:spPr>
          <a:xfrm>
            <a:off x="1273087" y="3100189"/>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Cài đặt hệ thống</a:t>
            </a:r>
            <a:endParaRPr lang="en-US" sz="3600" dirty="0"/>
          </a:p>
        </p:txBody>
      </p:sp>
      <p:cxnSp>
        <p:nvCxnSpPr>
          <p:cNvPr id="6" name="Straight Connector 5"/>
          <p:cNvCxnSpPr/>
          <p:nvPr/>
        </p:nvCxnSpPr>
        <p:spPr>
          <a:xfrm>
            <a:off x="1376604" y="3660628"/>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8BDF258-FBDF-4B27-9629-7EDE5A44E595}"/>
              </a:ext>
            </a:extLst>
          </p:cNvPr>
          <p:cNvSpPr txBox="1">
            <a:spLocks/>
          </p:cNvSpPr>
          <p:nvPr/>
        </p:nvSpPr>
        <p:spPr>
          <a:xfrm>
            <a:off x="1273087" y="4393936"/>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Demo sản phẩm</a:t>
            </a:r>
            <a:endParaRPr lang="en-US" sz="3600" dirty="0"/>
          </a:p>
        </p:txBody>
      </p:sp>
      <p:cxnSp>
        <p:nvCxnSpPr>
          <p:cNvPr id="8" name="Straight Connector 7"/>
          <p:cNvCxnSpPr/>
          <p:nvPr/>
        </p:nvCxnSpPr>
        <p:spPr>
          <a:xfrm>
            <a:off x="1376604" y="4954375"/>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B8BDF258-FBDF-4B27-9629-7EDE5A44E595}"/>
              </a:ext>
            </a:extLst>
          </p:cNvPr>
          <p:cNvSpPr txBox="1">
            <a:spLocks/>
          </p:cNvSpPr>
          <p:nvPr/>
        </p:nvSpPr>
        <p:spPr>
          <a:xfrm>
            <a:off x="1273087" y="5729930"/>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Kết quả đạt được</a:t>
            </a:r>
            <a:endParaRPr lang="en-US" sz="3600" dirty="0"/>
          </a:p>
        </p:txBody>
      </p:sp>
      <p:cxnSp>
        <p:nvCxnSpPr>
          <p:cNvPr id="10" name="Straight Connector 9"/>
          <p:cNvCxnSpPr/>
          <p:nvPr/>
        </p:nvCxnSpPr>
        <p:spPr>
          <a:xfrm>
            <a:off x="1376604" y="6290369"/>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76087" y="1065385"/>
            <a:ext cx="9592573"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17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889248" y="1932814"/>
            <a:ext cx="8361229" cy="3007447"/>
          </a:xfrm>
        </p:spPr>
        <p:txBody>
          <a:bodyPr/>
          <a:lstStyle/>
          <a:p>
            <a:r>
              <a:rPr lang="en-US" sz="8000" dirty="0">
                <a:latin typeface="Segoe UI Black" panose="020B0A02040204020203" pitchFamily="34" charset="0"/>
                <a:ea typeface="Segoe UI Black" panose="020B0A02040204020203" pitchFamily="34" charset="0"/>
              </a:rPr>
              <a:t>Giới thiệu dự án</a:t>
            </a:r>
            <a:endParaRPr lang="en-US" sz="8000" cap="none" dirty="0">
              <a:latin typeface="Impact" panose="020B0806030902050204" pitchFamily="34" charset="0"/>
            </a:endParaRPr>
          </a:p>
        </p:txBody>
      </p:sp>
    </p:spTree>
    <p:extLst>
      <p:ext uri="{BB962C8B-B14F-4D97-AF65-F5344CB8AC3E}">
        <p14:creationId xmlns:p14="http://schemas.microsoft.com/office/powerpoint/2010/main" val="268254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Tìm hiểu và xây dựng ý tưởng</a:t>
            </a:r>
          </a:p>
        </p:txBody>
      </p:sp>
      <p:pic>
        <p:nvPicPr>
          <p:cNvPr id="3074" name="Picture 2" descr="91% số nhà thuốc ở nông thôn bán kháng sinh không đơ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285" y="2674189"/>
            <a:ext cx="4286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311660" y="2002766"/>
            <a:ext cx="5273615" cy="431177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a:lnSpc>
                <a:spcPct val="150000"/>
              </a:lnSpc>
              <a:buFont typeface="Arial" panose="020B0604020202020204" pitchFamily="34" charset="0"/>
              <a:buChar char="•"/>
            </a:pPr>
            <a:r>
              <a:rPr lang="en-US" sz="2000" dirty="0">
                <a:latin typeface="+mn-lt"/>
                <a:ea typeface="Segoe UI Black" panose="020B0A02040204020203" pitchFamily="34" charset="0"/>
              </a:rPr>
              <a:t>Các vùng nông thôn vẫn còn sử dụng giấy tờ để quản lý cửa hàng thuốc</a:t>
            </a:r>
          </a:p>
          <a:p>
            <a:pPr marL="342900" indent="-342900">
              <a:lnSpc>
                <a:spcPct val="150000"/>
              </a:lnSpc>
              <a:buFont typeface="Arial" panose="020B0604020202020204" pitchFamily="34" charset="0"/>
              <a:buChar char="•"/>
            </a:pPr>
            <a:endParaRPr lang="en-US" sz="2000" dirty="0">
              <a:latin typeface="+mn-lt"/>
              <a:ea typeface="Segoe UI Black" panose="020B0A02040204020203" pitchFamily="34" charset="0"/>
            </a:endParaRPr>
          </a:p>
          <a:p>
            <a:pPr marL="342900" indent="-342900">
              <a:lnSpc>
                <a:spcPct val="150000"/>
              </a:lnSpc>
              <a:buFont typeface="Arial" panose="020B0604020202020204" pitchFamily="34" charset="0"/>
              <a:buChar char="•"/>
            </a:pPr>
            <a:r>
              <a:rPr lang="en-US" sz="2000" dirty="0">
                <a:latin typeface="+mn-lt"/>
                <a:ea typeface="Segoe UI Black" panose="020B0A02040204020203" pitchFamily="34" charset="0"/>
              </a:rPr>
              <a:t>Các ứng dụng quản lý thuốc Việt hóa tại Việt Nam chỉ đếm trên đầu ngón tay</a:t>
            </a:r>
          </a:p>
          <a:p>
            <a:pPr marL="342900" indent="-342900">
              <a:lnSpc>
                <a:spcPct val="150000"/>
              </a:lnSpc>
              <a:buFont typeface="Arial" panose="020B0604020202020204" pitchFamily="34" charset="0"/>
              <a:buChar char="•"/>
            </a:pPr>
            <a:endParaRPr lang="en-US" sz="2000" dirty="0">
              <a:latin typeface="+mn-lt"/>
              <a:ea typeface="Segoe UI Black" panose="020B0A02040204020203" pitchFamily="34" charset="0"/>
            </a:endParaRPr>
          </a:p>
          <a:p>
            <a:pPr>
              <a:lnSpc>
                <a:spcPct val="150000"/>
              </a:lnSpc>
            </a:pPr>
            <a:r>
              <a:rPr lang="en-US" sz="2000" b="1" dirty="0">
                <a:latin typeface="+mn-lt"/>
                <a:ea typeface="Segoe UI Black" panose="020B0A02040204020203" pitchFamily="34" charset="0"/>
                <a:sym typeface="Wingdings" panose="05000000000000000000" pitchFamily="2" charset="2"/>
              </a:rPr>
              <a:t> </a:t>
            </a:r>
            <a:r>
              <a:rPr lang="en-US" sz="2000" b="1" dirty="0">
                <a:latin typeface="+mn-lt"/>
                <a:ea typeface="Segoe UI Black" panose="020B0A02040204020203" pitchFamily="34" charset="0"/>
              </a:rPr>
              <a:t>Đây là một cơ hội để tăng số lượng các ứng dụng quản lý thuốc và học tập</a:t>
            </a:r>
          </a:p>
        </p:txBody>
      </p:sp>
    </p:spTree>
    <p:extLst>
      <p:ext uri="{BB962C8B-B14F-4D97-AF65-F5344CB8AC3E}">
        <p14:creationId xmlns:p14="http://schemas.microsoft.com/office/powerpoint/2010/main" val="94190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103708" y="2224178"/>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000" dirty="0">
                <a:latin typeface="+mn-lt"/>
              </a:rPr>
              <a:t>Đối tượng sử dụng rộng, từ cửa hàng thuốc nhỏ lẻ đến chuỗi cửa hàng lớn</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Tích hợp công nghệ lưu trữ đám mây</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Đáp ứng tiêu chuẩn GPP của bộ Y tế</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Chi phí để sử dụng sản phẩm thấp</a:t>
            </a:r>
          </a:p>
        </p:txBody>
      </p:sp>
      <p:pic>
        <p:nvPicPr>
          <p:cNvPr id="6146" name="Picture 2" descr="Kết quả hình ảnh cho Moss Pha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62" y="2267909"/>
            <a:ext cx="5814743" cy="329661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2749815" y="1613047"/>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MOSS PHARMA</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338228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rop">
  <a:themeElements>
    <a:clrScheme name="Custom 27">
      <a:dk1>
        <a:sysClr val="windowText" lastClr="000000"/>
      </a:dk1>
      <a:lt1>
        <a:sysClr val="window" lastClr="FFFFFF"/>
      </a:lt1>
      <a:dk2>
        <a:srgbClr val="1F497D"/>
      </a:dk2>
      <a:lt2>
        <a:srgbClr val="EEECE1"/>
      </a:lt2>
      <a:accent1>
        <a:srgbClr val="4F81BD"/>
      </a:accent1>
      <a:accent2>
        <a:srgbClr val="C0504D"/>
      </a:accent2>
      <a:accent3>
        <a:srgbClr val="76923C"/>
      </a:accent3>
      <a:accent4>
        <a:srgbClr val="8064A2"/>
      </a:accent4>
      <a:accent5>
        <a:srgbClr val="4BACC6"/>
      </a:accent5>
      <a:accent6>
        <a:srgbClr val="F79646"/>
      </a:accent6>
      <a:hlink>
        <a:srgbClr val="0000FF"/>
      </a:hlink>
      <a:folHlink>
        <a:srgbClr val="800080"/>
      </a:folHlink>
    </a:clrScheme>
    <a:fontScheme name="Custom 9">
      <a:majorFont>
        <a:latin typeface="Impact"/>
        <a:ea typeface=""/>
        <a:cs typeface=""/>
      </a:majorFont>
      <a:minorFont>
        <a:latin typeface="Arial"/>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TF22874644_Trading cards_AAS_v3" id="{4E496154-558D-4612-A753-0794614ED79B}" vid="{A8FAAD10-755F-4F52-9B7F-8A15476B6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72BC5E089E8A4788999AA5E29DCCF7" ma:contentTypeVersion="11" ma:contentTypeDescription="Create a new document." ma:contentTypeScope="" ma:versionID="3c6f0b15a9c32cfcb55e0f5449fe60f1">
  <xsd:schema xmlns:xsd="http://www.w3.org/2001/XMLSchema" xmlns:xs="http://www.w3.org/2001/XMLSchema" xmlns:p="http://schemas.microsoft.com/office/2006/metadata/properties" xmlns:ns3="9331ba5b-6cc6-4471-b41d-75646e727926" xmlns:ns4="2cba72be-cf7f-4857-8d3e-d47e769a6026" targetNamespace="http://schemas.microsoft.com/office/2006/metadata/properties" ma:root="true" ma:fieldsID="89e686b20e54b480b4677a00f5e49553" ns3:_="" ns4:_="">
    <xsd:import namespace="9331ba5b-6cc6-4471-b41d-75646e727926"/>
    <xsd:import namespace="2cba72be-cf7f-4857-8d3e-d47e769a602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1ba5b-6cc6-4471-b41d-75646e7279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ba72be-cf7f-4857-8d3e-d47e769a602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F44E19-6F9C-40C6-8F6B-82886B90190C}">
  <ds:schemaRefs>
    <ds:schemaRef ds:uri="http://schemas.microsoft.com/sharepoint/v3/contenttype/forms"/>
  </ds:schemaRefs>
</ds:datastoreItem>
</file>

<file path=customXml/itemProps2.xml><?xml version="1.0" encoding="utf-8"?>
<ds:datastoreItem xmlns:ds="http://schemas.openxmlformats.org/officeDocument/2006/customXml" ds:itemID="{559596DB-271E-4892-846E-73ECF1808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31ba5b-6cc6-4471-b41d-75646e727926"/>
    <ds:schemaRef ds:uri="2cba72be-cf7f-4857-8d3e-d47e769a60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5DA89-9689-4EB7-83A3-32913C232C3C}">
  <ds:schemaRefs>
    <ds:schemaRef ds:uri="9331ba5b-6cc6-4471-b41d-75646e727926"/>
    <ds:schemaRef ds:uri="http://schemas.microsoft.com/office/2006/metadata/properties"/>
    <ds:schemaRef ds:uri="http://purl.org/dc/elements/1.1/"/>
    <ds:schemaRef ds:uri="http://schemas.openxmlformats.org/package/2006/metadata/core-properties"/>
    <ds:schemaRef ds:uri="http://www.w3.org/XML/1998/namespace"/>
    <ds:schemaRef ds:uri="2cba72be-cf7f-4857-8d3e-d47e769a6026"/>
    <ds:schemaRef ds:uri="http://schemas.microsoft.com/office/2006/documentManagement/types"/>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Trading cards</Template>
  <TotalTime>0</TotalTime>
  <Words>1313</Words>
  <Application>Microsoft Office PowerPoint</Application>
  <PresentationFormat>Widescreen</PresentationFormat>
  <Paragraphs>128</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Franklin Gothic Book</vt:lpstr>
      <vt:lpstr>Arial</vt:lpstr>
      <vt:lpstr>Calibri</vt:lpstr>
      <vt:lpstr>Impact</vt:lpstr>
      <vt:lpstr>Lucida Console</vt:lpstr>
      <vt:lpstr>Segoe UI Black</vt:lpstr>
      <vt:lpstr>Times New Roman</vt:lpstr>
      <vt:lpstr>Wingdings</vt:lpstr>
      <vt:lpstr>Crop</vt:lpstr>
      <vt:lpstr>DỰ ÁN 1</vt:lpstr>
      <vt:lpstr>THÀNH VIÊN TRONG NHÓM</vt:lpstr>
      <vt:lpstr>THÔNG TIN  CÁ NHÂN</vt:lpstr>
      <vt:lpstr>THÔNG TIN  CÁ NHÂN</vt:lpstr>
      <vt:lpstr>THÔNG TIN  CÁ NHÂN</vt:lpstr>
      <vt:lpstr>PowerPoint Presentation</vt:lpstr>
      <vt:lpstr>Giới thiệu dự án</vt:lpstr>
      <vt:lpstr>Tìm hiểu và xây dựng ý tưởng</vt:lpstr>
      <vt:lpstr>Đôi chút về các phầm mềm tương tự</vt:lpstr>
      <vt:lpstr>Đôi chút về các phầm mềm tương tự</vt:lpstr>
      <vt:lpstr>Đôi chút về các phầm mềm tương tự</vt:lpstr>
      <vt:lpstr>Phân tích và thiết kế</vt:lpstr>
      <vt:lpstr>Các đối tượng sử dụng hệ thống</vt:lpstr>
      <vt:lpstr>Sơ đồ USE CASE – Tổng quát</vt:lpstr>
      <vt:lpstr>Sơ đồ USE CASE – Nhân viên</vt:lpstr>
      <vt:lpstr>Sơ đồ USE CASE –  Quản lý cửa hàng</vt:lpstr>
      <vt:lpstr>Sơ đồ USE CASE –  Quản lý chuỗi cửa hàng</vt:lpstr>
      <vt:lpstr>Sơ đồ ACTIVITY</vt:lpstr>
      <vt:lpstr>Sơ đồ ACTIVITY</vt:lpstr>
      <vt:lpstr>Thiết kế sơ đồ quan hệ</vt:lpstr>
      <vt:lpstr>Cài đặt hệ thống</vt:lpstr>
      <vt:lpstr>Kiến trúc hệ thống</vt:lpstr>
      <vt:lpstr>Các công nghệ sử dụng</vt:lpstr>
      <vt:lpstr>Các công nghệ sử dụng</vt:lpstr>
      <vt:lpstr>Sơ đồ tổ chức giao diện</vt:lpstr>
      <vt:lpstr>Chức năng nhập thuốc (Hóa đơn nhập)</vt:lpstr>
      <vt:lpstr>PowerPoint Presentation</vt:lpstr>
      <vt:lpstr>Chức năng bán thuốc (Hóa đơn xuất)</vt:lpstr>
      <vt:lpstr>PowerPoint Presentation</vt:lpstr>
      <vt:lpstr>Chức năng in hóa đơn</vt:lpstr>
      <vt:lpstr>PowerPoint Presentation</vt:lpstr>
      <vt:lpstr>Kết quả đạt được</vt:lpstr>
      <vt:lpstr>Mức độ hoàn thành dự án</vt:lpstr>
      <vt:lpstr>Khó khăn và cách giải quyết</vt:lpstr>
      <vt:lpstr>Bài học rút ra</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2020-05-01T09:01:32Z</dcterms:created>
  <dcterms:modified xsi:type="dcterms:W3CDTF">2020-05-06T00:25:45Z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0x0101002972BC5E089E8A4788999AA5E29DCCF7</vt:lpwstr>
  </property>
</Properties>
</file>